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5143500" cx="9144000"/>
  <p:notesSz cx="7077075" cy="936307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0" roundtripDataSignature="AMtx7mhM6z31Sgwtu7gwqDsa1a3qwbzFX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417513" y="701675"/>
            <a:ext cx="6243637" cy="35115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07708" y="4447461"/>
            <a:ext cx="5661660" cy="4213384"/>
          </a:xfrm>
          <a:prstGeom prst="rect">
            <a:avLst/>
          </a:prstGeom>
          <a:noFill/>
          <a:ln>
            <a:noFill/>
          </a:ln>
        </p:spPr>
        <p:txBody>
          <a:bodyPr anchorCtr="0" anchor="t" bIns="93900" lIns="93900" spcFirstLastPara="1" rIns="93900" wrap="square" tIns="93900">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p1:notes"/>
          <p:cNvSpPr/>
          <p:nvPr>
            <p:ph idx="2" type="sldImg"/>
          </p:nvPr>
        </p:nvSpPr>
        <p:spPr>
          <a:xfrm>
            <a:off x="417513" y="701675"/>
            <a:ext cx="6242050" cy="35115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 name="Google Shape;43;p1:notes"/>
          <p:cNvSpPr txBox="1"/>
          <p:nvPr>
            <p:ph idx="1" type="body"/>
          </p:nvPr>
        </p:nvSpPr>
        <p:spPr>
          <a:xfrm>
            <a:off x="707708" y="4447461"/>
            <a:ext cx="5661660" cy="4213384"/>
          </a:xfrm>
          <a:prstGeom prst="rect">
            <a:avLst/>
          </a:prstGeom>
          <a:noFill/>
          <a:ln>
            <a:noFill/>
          </a:ln>
        </p:spPr>
        <p:txBody>
          <a:bodyPr anchorCtr="0" anchor="t" bIns="93900" lIns="93900" spcFirstLastPara="1" rIns="93900" wrap="square" tIns="93900">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e64ee51d36_0_48:notes"/>
          <p:cNvSpPr/>
          <p:nvPr>
            <p:ph idx="2" type="sldImg"/>
          </p:nvPr>
        </p:nvSpPr>
        <p:spPr>
          <a:xfrm>
            <a:off x="417513" y="701675"/>
            <a:ext cx="6243600" cy="35115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e64ee51d36_0_48:notes"/>
          <p:cNvSpPr txBox="1"/>
          <p:nvPr>
            <p:ph idx="1" type="body"/>
          </p:nvPr>
        </p:nvSpPr>
        <p:spPr>
          <a:xfrm>
            <a:off x="707708" y="4447461"/>
            <a:ext cx="5661600" cy="4213500"/>
          </a:xfrm>
          <a:prstGeom prst="rect">
            <a:avLst/>
          </a:prstGeom>
        </p:spPr>
        <p:txBody>
          <a:bodyPr anchorCtr="0" anchor="t" bIns="93900" lIns="93900" spcFirstLastPara="1" rIns="93900" wrap="square" tIns="93900">
            <a:noAutofit/>
          </a:bodyPr>
          <a:lstStyle/>
          <a:p>
            <a:pPr indent="-298450" lvl="0" marL="457200" rtl="0" algn="l">
              <a:spcBef>
                <a:spcPts val="0"/>
              </a:spcBef>
              <a:spcAft>
                <a:spcPts val="0"/>
              </a:spcAft>
              <a:buSzPts val="1100"/>
              <a:buChar char="●"/>
            </a:pPr>
            <a:r>
              <a:rPr lang="en-US"/>
              <a:t>to check in with </a:t>
            </a:r>
            <a:r>
              <a:rPr lang="en-US"/>
              <a:t>coaches and athletes at least twice per season to inquire about well-being and mental wellness</a:t>
            </a:r>
            <a:endParaRPr/>
          </a:p>
          <a:p>
            <a:pPr indent="-298450" lvl="0" marL="457200" rtl="0" algn="l">
              <a:spcBef>
                <a:spcPts val="0"/>
              </a:spcBef>
              <a:spcAft>
                <a:spcPts val="0"/>
              </a:spcAft>
              <a:buSzPts val="1100"/>
              <a:buChar char="●"/>
            </a:pPr>
            <a:r>
              <a:rPr lang="en-US"/>
              <a:t>to be a resource to coaches and athletes as they foster conversations about mental health</a:t>
            </a:r>
            <a:endParaRPr/>
          </a:p>
          <a:p>
            <a:pPr indent="-298450" lvl="0" marL="457200" rtl="0" algn="l">
              <a:spcBef>
                <a:spcPts val="0"/>
              </a:spcBef>
              <a:spcAft>
                <a:spcPts val="0"/>
              </a:spcAft>
              <a:buSzPts val="1100"/>
              <a:buChar char="●"/>
            </a:pPr>
            <a:r>
              <a:rPr lang="en-US"/>
              <a:t>to encourage all athletic teams under your department to utilize the AMM portal resources and activities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e64ee51d36_0_42:notes"/>
          <p:cNvSpPr/>
          <p:nvPr>
            <p:ph idx="2" type="sldImg"/>
          </p:nvPr>
        </p:nvSpPr>
        <p:spPr>
          <a:xfrm>
            <a:off x="417513" y="701675"/>
            <a:ext cx="6243600" cy="35115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e64ee51d36_0_42:notes"/>
          <p:cNvSpPr txBox="1"/>
          <p:nvPr>
            <p:ph idx="1" type="body"/>
          </p:nvPr>
        </p:nvSpPr>
        <p:spPr>
          <a:xfrm>
            <a:off x="707708" y="4447461"/>
            <a:ext cx="5661600" cy="4213500"/>
          </a:xfrm>
          <a:prstGeom prst="rect">
            <a:avLst/>
          </a:prstGeom>
        </p:spPr>
        <p:txBody>
          <a:bodyPr anchorCtr="0" anchor="t" bIns="93900" lIns="93900" spcFirstLastPara="1" rIns="93900" wrap="square" tIns="93900">
            <a:noAutofit/>
          </a:bodyPr>
          <a:lstStyle/>
          <a:p>
            <a:pPr indent="0" lvl="0" marL="0" rtl="0" algn="l">
              <a:spcBef>
                <a:spcPts val="0"/>
              </a:spcBef>
              <a:spcAft>
                <a:spcPts val="0"/>
              </a:spcAft>
              <a:buNone/>
            </a:pPr>
            <a:r>
              <a:rPr lang="en-US"/>
              <a:t>Explain that this is an example of an activity that can be found in the AMM portal. Briefly describe the activity and share that AMM activities are designed to take </a:t>
            </a:r>
            <a:r>
              <a:rPr b="1" lang="en-US"/>
              <a:t>ABOUT TEN MINUTES, </a:t>
            </a:r>
            <a:r>
              <a:rPr lang="en-US"/>
              <a:t>so they can be completed almost like a mental warm-up or cool-down.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8c8700a8f2_0_48:notes"/>
          <p:cNvSpPr/>
          <p:nvPr>
            <p:ph idx="2" type="sldImg"/>
          </p:nvPr>
        </p:nvSpPr>
        <p:spPr>
          <a:xfrm>
            <a:off x="417513" y="701675"/>
            <a:ext cx="6243600" cy="3511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g8c8700a8f2_0_48:notes"/>
          <p:cNvSpPr txBox="1"/>
          <p:nvPr>
            <p:ph idx="1" type="body"/>
          </p:nvPr>
        </p:nvSpPr>
        <p:spPr>
          <a:xfrm>
            <a:off x="707708" y="4447461"/>
            <a:ext cx="5661600" cy="4213500"/>
          </a:xfrm>
          <a:prstGeom prst="rect">
            <a:avLst/>
          </a:prstGeom>
          <a:noFill/>
          <a:ln>
            <a:noFill/>
          </a:ln>
        </p:spPr>
        <p:txBody>
          <a:bodyPr anchorCtr="0" anchor="t" bIns="93900" lIns="93900" spcFirstLastPara="1" rIns="93900" wrap="square" tIns="93900">
            <a:noAutofit/>
          </a:bodyPr>
          <a:lstStyle/>
          <a:p>
            <a:pPr indent="0" lvl="0" marL="0" rtl="0" algn="l">
              <a:lnSpc>
                <a:spcPct val="160000"/>
              </a:lnSpc>
              <a:spcBef>
                <a:spcPts val="1500"/>
              </a:spcBef>
              <a:spcAft>
                <a:spcPts val="0"/>
              </a:spcAft>
              <a:buNone/>
            </a:pPr>
            <a:r>
              <a:rPr lang="en-US" sz="1200">
                <a:solidFill>
                  <a:srgbClr val="073F87"/>
                </a:solidFill>
                <a:latin typeface="Sanchez"/>
                <a:ea typeface="Sanchez"/>
                <a:cs typeface="Sanchez"/>
                <a:sym typeface="Sanchez"/>
              </a:rPr>
              <a:t>Read off some or all of the warning signs: </a:t>
            </a:r>
            <a:r>
              <a:rPr lang="en-US" sz="1200">
                <a:solidFill>
                  <a:srgbClr val="073F87"/>
                </a:solidFill>
                <a:latin typeface="Sanchez"/>
                <a:ea typeface="Sanchez"/>
                <a:cs typeface="Sanchez"/>
                <a:sym typeface="Sanchez"/>
              </a:rPr>
              <a:t>Talking about wanting to die or kill oneself, Talking or writing about suicide or death, Talking about feeling hopeless or having no reason to live, Talking about being a burden to others and how the world would be better off without him/her, Talking about being trapped or in unbearable pain, Complete withdrawal, Showing rage or talking about seeking revenge, Displaying extreme mood swings and acting recklessly, Looking for ways to kill oneself, such as searching online or obtaining access to firearms, pills, or other means to kill oneself, Giving away prized possessions and other personal things; tying up loose ends</a:t>
            </a:r>
            <a:r>
              <a:rPr lang="en-US" sz="1300">
                <a:solidFill>
                  <a:srgbClr val="073F87"/>
                </a:solidFill>
                <a:latin typeface="Sanchez"/>
                <a:ea typeface="Sanchez"/>
                <a:cs typeface="Sanchez"/>
                <a:sym typeface="Sanchez"/>
              </a:rPr>
              <a:t>.</a:t>
            </a:r>
            <a:endParaRPr sz="1300">
              <a:solidFill>
                <a:srgbClr val="073F87"/>
              </a:solidFill>
              <a:latin typeface="Sanchez"/>
              <a:ea typeface="Sanchez"/>
              <a:cs typeface="Sanchez"/>
              <a:sym typeface="Sanchez"/>
            </a:endParaRPr>
          </a:p>
          <a:p>
            <a:pPr indent="0" lvl="0" marL="0" rtl="0" algn="l">
              <a:lnSpc>
                <a:spcPct val="160000"/>
              </a:lnSpc>
              <a:spcBef>
                <a:spcPts val="1500"/>
              </a:spcBef>
              <a:spcAft>
                <a:spcPts val="0"/>
              </a:spcAft>
              <a:buNone/>
            </a:pPr>
            <a:r>
              <a:rPr lang="en-US" sz="1200">
                <a:solidFill>
                  <a:srgbClr val="073F87"/>
                </a:solidFill>
                <a:latin typeface="Sanchez"/>
                <a:ea typeface="Sanchez"/>
                <a:cs typeface="Sanchez"/>
                <a:sym typeface="Sanchez"/>
              </a:rPr>
              <a:t>Consider how these might appear in student athletes’ and what additional warning signs could look like. </a:t>
            </a:r>
            <a:r>
              <a:rPr lang="en-US" sz="1200">
                <a:solidFill>
                  <a:srgbClr val="073F87"/>
                </a:solidFill>
                <a:latin typeface="Sanchez"/>
                <a:ea typeface="Sanchez"/>
                <a:cs typeface="Sanchez"/>
                <a:sym typeface="Sanchez"/>
              </a:rPr>
              <a:t>If </a:t>
            </a:r>
            <a:r>
              <a:rPr lang="en-US" sz="1200">
                <a:solidFill>
                  <a:srgbClr val="073F87"/>
                </a:solidFill>
                <a:latin typeface="Sanchez"/>
                <a:ea typeface="Sanchez"/>
                <a:cs typeface="Sanchez"/>
                <a:sym typeface="Sanchez"/>
              </a:rPr>
              <a:t>students exhibit behaviors such as sitting out of practice, isolating oneself from their teammates, avoiding team meals, or just generally acting out of character, it is important to check in with them immediately and connect them to resources.</a:t>
            </a:r>
            <a:endParaRPr sz="1200">
              <a:solidFill>
                <a:srgbClr val="073F87"/>
              </a:solidFill>
              <a:latin typeface="Sanchez"/>
              <a:ea typeface="Sanchez"/>
              <a:cs typeface="Sanchez"/>
              <a:sym typeface="Sanchez"/>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8c8700a8f2_0_63:notes"/>
          <p:cNvSpPr/>
          <p:nvPr>
            <p:ph idx="2" type="sldImg"/>
          </p:nvPr>
        </p:nvSpPr>
        <p:spPr>
          <a:xfrm>
            <a:off x="417513" y="701675"/>
            <a:ext cx="6243600" cy="3511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 name="Google Shape;128;g8c8700a8f2_0_63:notes"/>
          <p:cNvSpPr txBox="1"/>
          <p:nvPr>
            <p:ph idx="1" type="body"/>
          </p:nvPr>
        </p:nvSpPr>
        <p:spPr>
          <a:xfrm>
            <a:off x="707708" y="4447461"/>
            <a:ext cx="5661600" cy="4213500"/>
          </a:xfrm>
          <a:prstGeom prst="rect">
            <a:avLst/>
          </a:prstGeom>
          <a:noFill/>
          <a:ln>
            <a:noFill/>
          </a:ln>
        </p:spPr>
        <p:txBody>
          <a:bodyPr anchorCtr="0" anchor="t" bIns="93900" lIns="93900" spcFirstLastPara="1" rIns="93900" wrap="square" tIns="93900">
            <a:noAutofit/>
          </a:bodyPr>
          <a:lstStyle/>
          <a:p>
            <a:pPr indent="0" lvl="0" marL="0" rtl="0" algn="l">
              <a:lnSpc>
                <a:spcPct val="100000"/>
              </a:lnSpc>
              <a:spcBef>
                <a:spcPts val="0"/>
              </a:spcBef>
              <a:spcAft>
                <a:spcPts val="0"/>
              </a:spcAft>
              <a:buSzPts val="1100"/>
              <a:buNone/>
            </a:pPr>
            <a:r>
              <a:rPr lang="en-US">
                <a:solidFill>
                  <a:srgbClr val="073F87"/>
                </a:solidFill>
                <a:latin typeface="Sanchez"/>
                <a:ea typeface="Sanchez"/>
                <a:cs typeface="Sanchez"/>
                <a:sym typeface="Sanchez"/>
              </a:rPr>
              <a:t>Encourage audience to remember these resources and post them around the school/athletic facilities. Also direct them to OMM website for more resources. </a:t>
            </a:r>
            <a:r>
              <a:rPr b="1" lang="en-US">
                <a:solidFill>
                  <a:srgbClr val="073F87"/>
                </a:solidFill>
                <a:latin typeface="Sanchez"/>
                <a:ea typeface="Sanchez"/>
                <a:cs typeface="Sanchez"/>
                <a:sym typeface="Sanchez"/>
              </a:rPr>
              <a:t>You can email them these slides after the meeting so they have the warning signs and resources on hand.</a:t>
            </a:r>
            <a:endParaRPr b="1">
              <a:solidFill>
                <a:srgbClr val="073F87"/>
              </a:solidFill>
              <a:latin typeface="Sanchez"/>
              <a:ea typeface="Sanchez"/>
              <a:cs typeface="Sanchez"/>
              <a:sym typeface="Sanchez"/>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8c8700a8f2_0_58:notes"/>
          <p:cNvSpPr/>
          <p:nvPr>
            <p:ph idx="2" type="sldImg"/>
          </p:nvPr>
        </p:nvSpPr>
        <p:spPr>
          <a:xfrm>
            <a:off x="417513" y="701675"/>
            <a:ext cx="6243600" cy="3511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g8c8700a8f2_0_58:notes"/>
          <p:cNvSpPr txBox="1"/>
          <p:nvPr>
            <p:ph idx="1" type="body"/>
          </p:nvPr>
        </p:nvSpPr>
        <p:spPr>
          <a:xfrm>
            <a:off x="707708" y="4447461"/>
            <a:ext cx="5661600" cy="4213500"/>
          </a:xfrm>
          <a:prstGeom prst="rect">
            <a:avLst/>
          </a:prstGeom>
          <a:noFill/>
          <a:ln>
            <a:noFill/>
          </a:ln>
        </p:spPr>
        <p:txBody>
          <a:bodyPr anchorCtr="0" anchor="t" bIns="93900" lIns="93900" spcFirstLastPara="1" rIns="93900" wrap="square" tIns="93900">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3:notes"/>
          <p:cNvSpPr txBox="1"/>
          <p:nvPr>
            <p:ph idx="1" type="body"/>
          </p:nvPr>
        </p:nvSpPr>
        <p:spPr>
          <a:xfrm>
            <a:off x="707708" y="4447461"/>
            <a:ext cx="5661660" cy="4213384"/>
          </a:xfrm>
          <a:prstGeom prst="rect">
            <a:avLst/>
          </a:prstGeom>
          <a:noFill/>
          <a:ln>
            <a:noFill/>
          </a:ln>
        </p:spPr>
        <p:txBody>
          <a:bodyPr anchorCtr="0" anchor="t" bIns="93900" lIns="93900" spcFirstLastPara="1" rIns="93900" wrap="square" tIns="93900">
            <a:noAutofit/>
          </a:bodyPr>
          <a:lstStyle/>
          <a:p>
            <a:pPr indent="0" lvl="0" marL="0" rtl="0" algn="l">
              <a:lnSpc>
                <a:spcPct val="100000"/>
              </a:lnSpc>
              <a:spcBef>
                <a:spcPts val="0"/>
              </a:spcBef>
              <a:spcAft>
                <a:spcPts val="0"/>
              </a:spcAft>
              <a:buSzPts val="1100"/>
              <a:buNone/>
            </a:pPr>
            <a:r>
              <a:rPr lang="en-US"/>
              <a:t>Link in portal and provide website</a:t>
            </a:r>
            <a:endParaRPr/>
          </a:p>
        </p:txBody>
      </p:sp>
      <p:sp>
        <p:nvSpPr>
          <p:cNvPr id="142" name="Google Shape;142;p13:notes"/>
          <p:cNvSpPr/>
          <p:nvPr>
            <p:ph idx="2" type="sldImg"/>
          </p:nvPr>
        </p:nvSpPr>
        <p:spPr>
          <a:xfrm>
            <a:off x="417513" y="701675"/>
            <a:ext cx="6243637" cy="35115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gb8916f0175_0_0:notes"/>
          <p:cNvSpPr/>
          <p:nvPr>
            <p:ph idx="2" type="sldImg"/>
          </p:nvPr>
        </p:nvSpPr>
        <p:spPr>
          <a:xfrm>
            <a:off x="730250" y="1169988"/>
            <a:ext cx="5616600" cy="3160800"/>
          </a:xfrm>
          <a:custGeom>
            <a:rect b="b" l="l" r="r" t="t"/>
            <a:pathLst>
              <a:path extrusionOk="0" h="120000" w="120000">
                <a:moveTo>
                  <a:pt x="0" y="0"/>
                </a:moveTo>
                <a:lnTo>
                  <a:pt x="120000" y="0"/>
                </a:lnTo>
                <a:lnTo>
                  <a:pt x="120000" y="120000"/>
                </a:lnTo>
                <a:lnTo>
                  <a:pt x="0" y="120000"/>
                </a:lnTo>
                <a:close/>
              </a:path>
            </a:pathLst>
          </a:custGeom>
        </p:spPr>
      </p:sp>
      <p:sp>
        <p:nvSpPr>
          <p:cNvPr id="50" name="Google Shape;50;gb8916f0175_0_0:notes"/>
          <p:cNvSpPr txBox="1"/>
          <p:nvPr>
            <p:ph idx="1" type="body"/>
          </p:nvPr>
        </p:nvSpPr>
        <p:spPr>
          <a:xfrm>
            <a:off x="707708" y="4505981"/>
            <a:ext cx="5661600" cy="3686700"/>
          </a:xfrm>
          <a:prstGeom prst="rect">
            <a:avLst/>
          </a:prstGeom>
        </p:spPr>
        <p:txBody>
          <a:bodyPr anchorCtr="0" anchor="t" bIns="93900" lIns="93900" spcFirstLastPara="1" rIns="93900" wrap="square" tIns="93900">
            <a:noAutofit/>
          </a:bodyPr>
          <a:lstStyle/>
          <a:p>
            <a:pPr indent="0" lvl="0" marL="0" rtl="0" algn="l">
              <a:spcBef>
                <a:spcPts val="0"/>
              </a:spcBef>
              <a:spcAft>
                <a:spcPts val="0"/>
              </a:spcAft>
              <a:buNone/>
            </a:pPr>
            <a:r>
              <a:rPr lang="en-US" sz="1100">
                <a:solidFill>
                  <a:srgbClr val="015399"/>
                </a:solidFill>
                <a:latin typeface="Sanchez"/>
                <a:ea typeface="Sanchez"/>
                <a:cs typeface="Sanchez"/>
                <a:sym typeface="Sanchez"/>
              </a:rPr>
              <a:t>Our Minds Matter curriculum development was informed by the Jed’s Foundation comprehensive approach to suicide prevention. Additionally, OMM continues to develop further programing to be evidence-based AND is conducting research to to measure the effectiveness of the program with psychology experts in youth-led programming. </a:t>
            </a:r>
            <a:endParaRPr sz="1100">
              <a:solidFill>
                <a:srgbClr val="015399"/>
              </a:solidFill>
              <a:latin typeface="Sanchez"/>
              <a:ea typeface="Sanchez"/>
              <a:cs typeface="Sanchez"/>
              <a:sym typeface="Sanchez"/>
            </a:endParaRPr>
          </a:p>
          <a:p>
            <a:pPr indent="0" lvl="0" marL="0" rtl="0" algn="l">
              <a:spcBef>
                <a:spcPts val="0"/>
              </a:spcBef>
              <a:spcAft>
                <a:spcPts val="0"/>
              </a:spcAft>
              <a:buNone/>
            </a:pPr>
            <a:r>
              <a:t/>
            </a:r>
            <a:endParaRPr sz="1100">
              <a:solidFill>
                <a:srgbClr val="015399"/>
              </a:solidFill>
              <a:latin typeface="Sanchez"/>
              <a:ea typeface="Sanchez"/>
              <a:cs typeface="Sanchez"/>
              <a:sym typeface="Sanchez"/>
            </a:endParaRPr>
          </a:p>
          <a:p>
            <a:pPr indent="0" lvl="0" marL="0" rtl="0" algn="l">
              <a:spcBef>
                <a:spcPts val="0"/>
              </a:spcBef>
              <a:spcAft>
                <a:spcPts val="0"/>
              </a:spcAft>
              <a:buNone/>
            </a:pPr>
            <a:r>
              <a:rPr lang="en-US" sz="1100">
                <a:solidFill>
                  <a:srgbClr val="015399"/>
                </a:solidFill>
                <a:latin typeface="Sanchez"/>
                <a:ea typeface="Sanchez"/>
                <a:cs typeface="Sanchez"/>
                <a:sym typeface="Sanchez"/>
              </a:rPr>
              <a:t>The goal of OMM is to </a:t>
            </a:r>
            <a:endParaRPr sz="1100">
              <a:solidFill>
                <a:srgbClr val="015399"/>
              </a:solidFill>
              <a:latin typeface="Sanchez"/>
              <a:ea typeface="Sanchez"/>
              <a:cs typeface="Sanchez"/>
              <a:sym typeface="Sanchez"/>
            </a:endParaRPr>
          </a:p>
          <a:p>
            <a:pPr indent="-317500" lvl="0" marL="444500" rtl="0" algn="l">
              <a:spcBef>
                <a:spcPts val="0"/>
              </a:spcBef>
              <a:spcAft>
                <a:spcPts val="0"/>
              </a:spcAft>
              <a:buClr>
                <a:srgbClr val="015399"/>
              </a:buClr>
              <a:buSzPts val="1400"/>
              <a:buFont typeface="Sanchez"/>
              <a:buChar char="●"/>
            </a:pPr>
            <a:r>
              <a:rPr lang="en-US" sz="1100">
                <a:solidFill>
                  <a:srgbClr val="015399"/>
                </a:solidFill>
                <a:latin typeface="Sanchez"/>
                <a:ea typeface="Sanchez"/>
                <a:cs typeface="Sanchez"/>
                <a:sym typeface="Sanchez"/>
              </a:rPr>
              <a:t>empower student leaders</a:t>
            </a:r>
            <a:endParaRPr sz="1100">
              <a:solidFill>
                <a:srgbClr val="015399"/>
              </a:solidFill>
              <a:latin typeface="Sanchez"/>
              <a:ea typeface="Sanchez"/>
              <a:cs typeface="Sanchez"/>
              <a:sym typeface="Sanchez"/>
            </a:endParaRPr>
          </a:p>
          <a:p>
            <a:pPr indent="-317500" lvl="0" marL="444500" rtl="0" algn="l">
              <a:spcBef>
                <a:spcPts val="0"/>
              </a:spcBef>
              <a:spcAft>
                <a:spcPts val="0"/>
              </a:spcAft>
              <a:buClr>
                <a:srgbClr val="015399"/>
              </a:buClr>
              <a:buSzPts val="1400"/>
              <a:buFont typeface="Sanchez"/>
              <a:buChar char="●"/>
            </a:pPr>
            <a:r>
              <a:rPr lang="en-US" sz="1100">
                <a:solidFill>
                  <a:srgbClr val="015399"/>
                </a:solidFill>
                <a:latin typeface="Sanchez"/>
                <a:ea typeface="Sanchez"/>
                <a:cs typeface="Sanchez"/>
                <a:sym typeface="Sanchez"/>
              </a:rPr>
              <a:t>to make a difference in school communities by helping peers to build the following </a:t>
            </a:r>
            <a:r>
              <a:rPr lang="en-US" sz="1100">
                <a:solidFill>
                  <a:srgbClr val="015399"/>
                </a:solidFill>
                <a:latin typeface="Archivo Black"/>
                <a:ea typeface="Archivo Black"/>
                <a:cs typeface="Archivo Black"/>
                <a:sym typeface="Archivo Black"/>
              </a:rPr>
              <a:t>protective factors</a:t>
            </a:r>
            <a:r>
              <a:rPr lang="en-US" sz="1100">
                <a:solidFill>
                  <a:srgbClr val="015399"/>
                </a:solidFill>
                <a:latin typeface="Sanchez"/>
                <a:ea typeface="Sanchez"/>
                <a:cs typeface="Sanchez"/>
                <a:sym typeface="Sanchez"/>
              </a:rPr>
              <a:t> for mental wellness: </a:t>
            </a:r>
            <a:endParaRPr sz="1100">
              <a:solidFill>
                <a:srgbClr val="015399"/>
              </a:solidFill>
              <a:latin typeface="Sanchez"/>
              <a:ea typeface="Sanchez"/>
              <a:cs typeface="Sanchez"/>
              <a:sym typeface="Sanchez"/>
            </a:endParaRPr>
          </a:p>
          <a:p>
            <a:pPr indent="-317500" lvl="0" marL="444500" rtl="0" algn="l">
              <a:spcBef>
                <a:spcPts val="0"/>
              </a:spcBef>
              <a:spcAft>
                <a:spcPts val="0"/>
              </a:spcAft>
              <a:buClr>
                <a:srgbClr val="015399"/>
              </a:buClr>
              <a:buSzPts val="1400"/>
              <a:buFont typeface="Sanchez"/>
              <a:buChar char="●"/>
            </a:pPr>
            <a:r>
              <a:rPr lang="en-US" sz="1100">
                <a:solidFill>
                  <a:srgbClr val="015399"/>
                </a:solidFill>
                <a:latin typeface="Sanchez"/>
                <a:ea typeface="Sanchez"/>
                <a:cs typeface="Sanchez"/>
                <a:sym typeface="Sanchez"/>
              </a:rPr>
              <a:t>these protective factors include self-care, social connectedness, prosocial skills and help-seeking behavior.</a:t>
            </a:r>
            <a:endParaRPr sz="1100">
              <a:solidFill>
                <a:srgbClr val="015399"/>
              </a:solidFill>
              <a:latin typeface="Sanchez"/>
              <a:ea typeface="Sanchez"/>
              <a:cs typeface="Sanchez"/>
              <a:sym typeface="Sanchez"/>
            </a:endParaRPr>
          </a:p>
          <a:p>
            <a:pPr indent="-317500" lvl="0" marL="444500" rtl="0" algn="l">
              <a:spcBef>
                <a:spcPts val="0"/>
              </a:spcBef>
              <a:spcAft>
                <a:spcPts val="0"/>
              </a:spcAft>
              <a:buClr>
                <a:srgbClr val="015399"/>
              </a:buClr>
              <a:buSzPts val="1400"/>
              <a:buFont typeface="Sanchez"/>
              <a:buChar char="●"/>
            </a:pPr>
            <a:r>
              <a:rPr lang="en-US" sz="1100">
                <a:solidFill>
                  <a:srgbClr val="015399"/>
                </a:solidFill>
                <a:latin typeface="Sanchez"/>
                <a:ea typeface="Sanchez"/>
                <a:cs typeface="Sanchez"/>
                <a:sym typeface="Sanchez"/>
              </a:rPr>
              <a:t>which have been proven to improve/maintain overall well-being AND reduce the likelihood a teen turns to sucide. </a:t>
            </a:r>
            <a:endParaRPr sz="1100">
              <a:solidFill>
                <a:srgbClr val="015399"/>
              </a:solidFill>
              <a:latin typeface="Sanchez"/>
              <a:ea typeface="Sanchez"/>
              <a:cs typeface="Sanchez"/>
              <a:sym typeface="Sanchez"/>
            </a:endParaRPr>
          </a:p>
          <a:p>
            <a:pPr indent="0" lvl="0" marL="0" rtl="0" algn="l">
              <a:spcBef>
                <a:spcPts val="0"/>
              </a:spcBef>
              <a:spcAft>
                <a:spcPts val="0"/>
              </a:spcAft>
              <a:buNone/>
            </a:pPr>
            <a:r>
              <a:t/>
            </a:r>
            <a:endParaRPr sz="1100">
              <a:solidFill>
                <a:srgbClr val="015399"/>
              </a:solidFill>
              <a:latin typeface="Sanchez"/>
              <a:ea typeface="Sanchez"/>
              <a:cs typeface="Sanchez"/>
              <a:sym typeface="Sanchez"/>
            </a:endParaRPr>
          </a:p>
          <a:p>
            <a:pPr indent="0" lvl="0" marL="0" rtl="0" algn="l">
              <a:spcBef>
                <a:spcPts val="0"/>
              </a:spcBef>
              <a:spcAft>
                <a:spcPts val="0"/>
              </a:spcAft>
              <a:buNone/>
            </a:pPr>
            <a:r>
              <a:t/>
            </a:r>
            <a:endParaRPr/>
          </a:p>
        </p:txBody>
      </p:sp>
      <p:sp>
        <p:nvSpPr>
          <p:cNvPr id="51" name="Google Shape;51;gb8916f0175_0_0:notes"/>
          <p:cNvSpPr txBox="1"/>
          <p:nvPr>
            <p:ph idx="12" type="sldNum"/>
          </p:nvPr>
        </p:nvSpPr>
        <p:spPr>
          <a:xfrm>
            <a:off x="4008706" y="8893297"/>
            <a:ext cx="3066600" cy="469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8c8700a8f2_0_13:notes"/>
          <p:cNvSpPr/>
          <p:nvPr>
            <p:ph idx="2" type="sldImg"/>
          </p:nvPr>
        </p:nvSpPr>
        <p:spPr>
          <a:xfrm>
            <a:off x="417513" y="701675"/>
            <a:ext cx="6243600" cy="3511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 name="Google Shape;57;g8c8700a8f2_0_13:notes"/>
          <p:cNvSpPr txBox="1"/>
          <p:nvPr>
            <p:ph idx="1" type="body"/>
          </p:nvPr>
        </p:nvSpPr>
        <p:spPr>
          <a:xfrm>
            <a:off x="707708" y="4447461"/>
            <a:ext cx="5661600" cy="4213500"/>
          </a:xfrm>
          <a:prstGeom prst="rect">
            <a:avLst/>
          </a:prstGeom>
          <a:noFill/>
          <a:ln>
            <a:noFill/>
          </a:ln>
        </p:spPr>
        <p:txBody>
          <a:bodyPr anchorCtr="0" anchor="t" bIns="93900" lIns="93900" spcFirstLastPara="1" rIns="93900" wrap="square" tIns="93900">
            <a:noAutofit/>
          </a:bodyPr>
          <a:lstStyle/>
          <a:p>
            <a:pPr indent="0" lvl="0" marL="0" rtl="0" algn="l">
              <a:lnSpc>
                <a:spcPct val="100000"/>
              </a:lnSpc>
              <a:spcBef>
                <a:spcPts val="0"/>
              </a:spcBef>
              <a:spcAft>
                <a:spcPts val="0"/>
              </a:spcAft>
              <a:buSzPts val="1100"/>
              <a:buNone/>
            </a:pPr>
            <a:r>
              <a:rPr lang="en-US"/>
              <a:t>explanation of OMM guiding principles and zones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8c8700a8f2_0_20:notes"/>
          <p:cNvSpPr/>
          <p:nvPr>
            <p:ph idx="2" type="sldImg"/>
          </p:nvPr>
        </p:nvSpPr>
        <p:spPr>
          <a:xfrm>
            <a:off x="417513" y="701675"/>
            <a:ext cx="6243600" cy="3511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 name="Google Shape;63;g8c8700a8f2_0_20:notes"/>
          <p:cNvSpPr txBox="1"/>
          <p:nvPr>
            <p:ph idx="1" type="body"/>
          </p:nvPr>
        </p:nvSpPr>
        <p:spPr>
          <a:xfrm>
            <a:off x="707708" y="4447461"/>
            <a:ext cx="5661600" cy="4213500"/>
          </a:xfrm>
          <a:prstGeom prst="rect">
            <a:avLst/>
          </a:prstGeom>
          <a:noFill/>
          <a:ln>
            <a:noFill/>
          </a:ln>
        </p:spPr>
        <p:txBody>
          <a:bodyPr anchorCtr="0" anchor="t" bIns="93900" lIns="93900" spcFirstLastPara="1" rIns="93900" wrap="square" tIns="93900">
            <a:noAutofit/>
          </a:bodyPr>
          <a:lstStyle/>
          <a:p>
            <a:pPr indent="0" lvl="0" marL="0" rtl="0" algn="l">
              <a:lnSpc>
                <a:spcPct val="100000"/>
              </a:lnSpc>
              <a:spcBef>
                <a:spcPts val="0"/>
              </a:spcBef>
              <a:spcAft>
                <a:spcPts val="0"/>
              </a:spcAft>
              <a:buSzPts val="1100"/>
              <a:buNone/>
            </a:pPr>
            <a:r>
              <a:rPr lang="en-US"/>
              <a:t>Briefly explain zones and importance of staying out of “danger” zone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e64ee51d36_0_0:notes"/>
          <p:cNvSpPr txBox="1"/>
          <p:nvPr>
            <p:ph idx="1" type="body"/>
          </p:nvPr>
        </p:nvSpPr>
        <p:spPr>
          <a:xfrm>
            <a:off x="707707" y="4447461"/>
            <a:ext cx="5661600" cy="4213500"/>
          </a:xfrm>
          <a:prstGeom prst="rect">
            <a:avLst/>
          </a:prstGeom>
          <a:noFill/>
          <a:ln>
            <a:noFill/>
          </a:ln>
        </p:spPr>
        <p:txBody>
          <a:bodyPr anchorCtr="0" anchor="t" bIns="94100" lIns="94100" spcFirstLastPara="1" rIns="94100" wrap="square" tIns="94100">
            <a:noAutofit/>
          </a:bodyPr>
          <a:lstStyle/>
          <a:p>
            <a:pPr indent="0" lvl="0" marL="0" rtl="0" algn="l">
              <a:lnSpc>
                <a:spcPct val="115000"/>
              </a:lnSpc>
              <a:spcBef>
                <a:spcPts val="0"/>
              </a:spcBef>
              <a:spcAft>
                <a:spcPts val="0"/>
              </a:spcAft>
              <a:buClr>
                <a:schemeClr val="dk1"/>
              </a:buClr>
              <a:buSzPts val="1900"/>
              <a:buFont typeface="Arial"/>
              <a:buNone/>
            </a:pPr>
            <a:r>
              <a:rPr b="1" lang="en-US">
                <a:latin typeface="Sanchez"/>
                <a:ea typeface="Sanchez"/>
                <a:cs typeface="Sanchez"/>
                <a:sym typeface="Sanchez"/>
              </a:rPr>
              <a:t>Introductions with pronouns first</a:t>
            </a:r>
            <a:endParaRPr b="1">
              <a:latin typeface="Sanchez"/>
              <a:ea typeface="Sanchez"/>
              <a:cs typeface="Sanchez"/>
              <a:sym typeface="Sanchez"/>
            </a:endParaRPr>
          </a:p>
          <a:p>
            <a:pPr indent="0" lvl="0" marL="0" rtl="0" algn="l">
              <a:lnSpc>
                <a:spcPct val="115000"/>
              </a:lnSpc>
              <a:spcBef>
                <a:spcPts val="0"/>
              </a:spcBef>
              <a:spcAft>
                <a:spcPts val="0"/>
              </a:spcAft>
              <a:buClr>
                <a:schemeClr val="dk1"/>
              </a:buClr>
              <a:buSzPts val="1900"/>
              <a:buFont typeface="Arial"/>
              <a:buNone/>
            </a:pPr>
            <a:r>
              <a:rPr b="1" lang="en-US">
                <a:latin typeface="Sanchez"/>
                <a:ea typeface="Sanchez"/>
                <a:cs typeface="Sanchez"/>
                <a:sym typeface="Sanchez"/>
              </a:rPr>
              <a:t>Why use pronouns?</a:t>
            </a:r>
            <a:endParaRPr b="1">
              <a:latin typeface="Sanchez"/>
              <a:ea typeface="Sanchez"/>
              <a:cs typeface="Sanchez"/>
              <a:sym typeface="Sanchez"/>
            </a:endParaRPr>
          </a:p>
          <a:p>
            <a:pPr indent="0" lvl="0" marL="114300" rtl="0" algn="l">
              <a:lnSpc>
                <a:spcPct val="115000"/>
              </a:lnSpc>
              <a:spcBef>
                <a:spcPts val="0"/>
              </a:spcBef>
              <a:spcAft>
                <a:spcPts val="0"/>
              </a:spcAft>
              <a:buClr>
                <a:schemeClr val="dk1"/>
              </a:buClr>
              <a:buSzPts val="1900"/>
              <a:buFont typeface="Arial"/>
              <a:buNone/>
            </a:pPr>
            <a:r>
              <a:rPr lang="en-US">
                <a:latin typeface="Sanchez"/>
                <a:ea typeface="Sanchez"/>
                <a:cs typeface="Sanchez"/>
                <a:sym typeface="Sanchez"/>
              </a:rPr>
              <a:t>You can’t always know what someone’s pronouns are by looking at them. Asking and correctly using someone’s pronouns is one of the most basic ways to show your respect for their gender identity.</a:t>
            </a:r>
            <a:endParaRPr>
              <a:latin typeface="Sanchez"/>
              <a:ea typeface="Sanchez"/>
              <a:cs typeface="Sanchez"/>
              <a:sym typeface="Sanchez"/>
            </a:endParaRPr>
          </a:p>
          <a:p>
            <a:pPr indent="0" lvl="0" marL="114300" rtl="0" algn="l">
              <a:lnSpc>
                <a:spcPct val="115000"/>
              </a:lnSpc>
              <a:spcBef>
                <a:spcPts val="0"/>
              </a:spcBef>
              <a:spcAft>
                <a:spcPts val="0"/>
              </a:spcAft>
              <a:buClr>
                <a:schemeClr val="dk1"/>
              </a:buClr>
              <a:buSzPts val="1900"/>
              <a:buFont typeface="Arial"/>
              <a:buNone/>
            </a:pPr>
            <a:r>
              <a:t/>
            </a:r>
            <a:endParaRPr>
              <a:latin typeface="Sanchez"/>
              <a:ea typeface="Sanchez"/>
              <a:cs typeface="Sanchez"/>
              <a:sym typeface="Sanchez"/>
            </a:endParaRPr>
          </a:p>
          <a:p>
            <a:pPr indent="0" lvl="0" marL="114300" rtl="0" algn="l">
              <a:lnSpc>
                <a:spcPct val="115000"/>
              </a:lnSpc>
              <a:spcBef>
                <a:spcPts val="0"/>
              </a:spcBef>
              <a:spcAft>
                <a:spcPts val="0"/>
              </a:spcAft>
              <a:buClr>
                <a:schemeClr val="dk1"/>
              </a:buClr>
              <a:buSzPts val="1900"/>
              <a:buFont typeface="Arial"/>
              <a:buNone/>
            </a:pPr>
            <a:r>
              <a:rPr lang="en-US">
                <a:latin typeface="Sanchez"/>
                <a:ea typeface="Sanchez"/>
                <a:cs typeface="Sanchez"/>
                <a:sym typeface="Sanchez"/>
              </a:rPr>
              <a:t>When someone is referred to with the wrong pronoun, it can make them feel disrespected, invalidated, dismissed, alienated, or dysphoric ( often all of the above.)</a:t>
            </a:r>
            <a:endParaRPr>
              <a:latin typeface="Sanchez"/>
              <a:ea typeface="Sanchez"/>
              <a:cs typeface="Sanchez"/>
              <a:sym typeface="Sanchez"/>
            </a:endParaRPr>
          </a:p>
          <a:p>
            <a:pPr indent="0" lvl="0" marL="114300" rtl="0" algn="l">
              <a:lnSpc>
                <a:spcPct val="115000"/>
              </a:lnSpc>
              <a:spcBef>
                <a:spcPts val="0"/>
              </a:spcBef>
              <a:spcAft>
                <a:spcPts val="0"/>
              </a:spcAft>
              <a:buClr>
                <a:schemeClr val="dk1"/>
              </a:buClr>
              <a:buSzPts val="1900"/>
              <a:buFont typeface="Arial"/>
              <a:buNone/>
            </a:pPr>
            <a:r>
              <a:t/>
            </a:r>
            <a:endParaRPr>
              <a:latin typeface="Sanchez"/>
              <a:ea typeface="Sanchez"/>
              <a:cs typeface="Sanchez"/>
              <a:sym typeface="Sanchez"/>
            </a:endParaRPr>
          </a:p>
          <a:p>
            <a:pPr indent="0" lvl="0" marL="114300" rtl="0" algn="l">
              <a:lnSpc>
                <a:spcPct val="115000"/>
              </a:lnSpc>
              <a:spcBef>
                <a:spcPts val="0"/>
              </a:spcBef>
              <a:spcAft>
                <a:spcPts val="0"/>
              </a:spcAft>
              <a:buClr>
                <a:schemeClr val="dk1"/>
              </a:buClr>
              <a:buSzPts val="1900"/>
              <a:buFont typeface="Arial"/>
              <a:buNone/>
            </a:pPr>
            <a:r>
              <a:rPr lang="en-US">
                <a:latin typeface="Sanchez"/>
                <a:ea typeface="Sanchez"/>
                <a:cs typeface="Sanchez"/>
                <a:sym typeface="Sanchez"/>
              </a:rPr>
              <a:t>It is a privilege to not have to worry about which pronoun someone is going to use for you based on how they perceive your gender. If you have this privilege, yet fail to respect someone else’s gender identity, it is not only disrespectful and hurtful, but also oppressive</a:t>
            </a:r>
            <a:endParaRPr/>
          </a:p>
        </p:txBody>
      </p:sp>
      <p:sp>
        <p:nvSpPr>
          <p:cNvPr id="69" name="Google Shape;69;ge64ee51d36_0_0:notes"/>
          <p:cNvSpPr/>
          <p:nvPr>
            <p:ph idx="2" type="sldImg"/>
          </p:nvPr>
        </p:nvSpPr>
        <p:spPr>
          <a:xfrm>
            <a:off x="393480" y="702231"/>
            <a:ext cx="6290700" cy="3511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8c8700a8f2_0_37:notes"/>
          <p:cNvSpPr/>
          <p:nvPr>
            <p:ph idx="2" type="sldImg"/>
          </p:nvPr>
        </p:nvSpPr>
        <p:spPr>
          <a:xfrm>
            <a:off x="417513" y="701675"/>
            <a:ext cx="6243600" cy="3511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 name="Google Shape;77;g8c8700a8f2_0_37:notes"/>
          <p:cNvSpPr txBox="1"/>
          <p:nvPr>
            <p:ph idx="1" type="body"/>
          </p:nvPr>
        </p:nvSpPr>
        <p:spPr>
          <a:xfrm>
            <a:off x="707708" y="4447461"/>
            <a:ext cx="5661600" cy="4213500"/>
          </a:xfrm>
          <a:prstGeom prst="rect">
            <a:avLst/>
          </a:prstGeom>
          <a:noFill/>
          <a:ln>
            <a:noFill/>
          </a:ln>
        </p:spPr>
        <p:txBody>
          <a:bodyPr anchorCtr="0" anchor="t" bIns="93900" lIns="93900" spcFirstLastPara="1" rIns="93900" wrap="square" tIns="93900">
            <a:noAutofit/>
          </a:bodyPr>
          <a:lstStyle/>
          <a:p>
            <a:pPr indent="0" lvl="0" marL="0" rtl="0" algn="l">
              <a:lnSpc>
                <a:spcPct val="115000"/>
              </a:lnSpc>
              <a:spcBef>
                <a:spcPts val="0"/>
              </a:spcBef>
              <a:spcAft>
                <a:spcPts val="0"/>
              </a:spcAft>
              <a:buClr>
                <a:schemeClr val="dk1"/>
              </a:buClr>
              <a:buSzPts val="1800"/>
              <a:buFont typeface="Arial"/>
              <a:buNone/>
            </a:pPr>
            <a:r>
              <a:rPr lang="en-US" sz="1200">
                <a:solidFill>
                  <a:srgbClr val="002060"/>
                </a:solidFill>
                <a:latin typeface="Sanchez"/>
                <a:ea typeface="Sanchez"/>
                <a:cs typeface="Sanchez"/>
                <a:sym typeface="Sanchez"/>
              </a:rPr>
              <a:t>Athletes’ Minds Matter was developed in 2020 by Our Minds Matter (OMM) summer interns. This program includes OMM activities and campaigns adapted for athletes by student athletes themselves. It lays out activities, team initiatives, and general mental health resources and provides athlete specific resources, specifically for coaches and leadership teams. </a:t>
            </a:r>
            <a:endParaRPr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7:notes"/>
          <p:cNvSpPr txBox="1"/>
          <p:nvPr>
            <p:ph idx="1" type="body"/>
          </p:nvPr>
        </p:nvSpPr>
        <p:spPr>
          <a:xfrm>
            <a:off x="707708" y="4447461"/>
            <a:ext cx="5661660" cy="4213384"/>
          </a:xfrm>
          <a:prstGeom prst="rect">
            <a:avLst/>
          </a:prstGeom>
          <a:noFill/>
          <a:ln>
            <a:noFill/>
          </a:ln>
        </p:spPr>
        <p:txBody>
          <a:bodyPr anchorCtr="0" anchor="t" bIns="93900" lIns="93900" spcFirstLastPara="1" rIns="93900" wrap="square" tIns="93900">
            <a:noAutofit/>
          </a:bodyPr>
          <a:lstStyle/>
          <a:p>
            <a:pPr indent="-304800" lvl="0" marL="457200" rtl="0" algn="l">
              <a:lnSpc>
                <a:spcPct val="115000"/>
              </a:lnSpc>
              <a:spcBef>
                <a:spcPts val="0"/>
              </a:spcBef>
              <a:spcAft>
                <a:spcPts val="0"/>
              </a:spcAft>
              <a:buClr>
                <a:srgbClr val="002060"/>
              </a:buClr>
              <a:buSzPts val="1200"/>
              <a:buFont typeface="Sanchez"/>
              <a:buChar char="●"/>
            </a:pPr>
            <a:r>
              <a:rPr lang="en-US" sz="1200">
                <a:solidFill>
                  <a:srgbClr val="002060"/>
                </a:solidFill>
                <a:latin typeface="Sanchez"/>
                <a:ea typeface="Sanchez"/>
                <a:cs typeface="Sanchez"/>
                <a:sym typeface="Sanchez"/>
              </a:rPr>
              <a:t>to educate coaches and athletes about the connection between physical and mental health</a:t>
            </a:r>
            <a:endParaRPr sz="1200">
              <a:solidFill>
                <a:srgbClr val="002060"/>
              </a:solidFill>
              <a:latin typeface="Sanchez"/>
              <a:ea typeface="Sanchez"/>
              <a:cs typeface="Sanchez"/>
              <a:sym typeface="Sanchez"/>
            </a:endParaRPr>
          </a:p>
          <a:p>
            <a:pPr indent="-304800" lvl="0" marL="457200" rtl="0" algn="l">
              <a:lnSpc>
                <a:spcPct val="115000"/>
              </a:lnSpc>
              <a:spcBef>
                <a:spcPts val="0"/>
              </a:spcBef>
              <a:spcAft>
                <a:spcPts val="0"/>
              </a:spcAft>
              <a:buClr>
                <a:srgbClr val="002060"/>
              </a:buClr>
              <a:buSzPts val="1200"/>
              <a:buFont typeface="Sanchez"/>
              <a:buChar char="●"/>
            </a:pPr>
            <a:r>
              <a:rPr lang="en-US" sz="1200">
                <a:solidFill>
                  <a:srgbClr val="002060"/>
                </a:solidFill>
                <a:latin typeface="Sanchez"/>
                <a:ea typeface="Sanchez"/>
                <a:cs typeface="Sanchez"/>
                <a:sym typeface="Sanchez"/>
              </a:rPr>
              <a:t>to reduce the stigma that exists, specifically amongst athletes, around mental health conversation </a:t>
            </a:r>
            <a:endParaRPr sz="1200">
              <a:solidFill>
                <a:srgbClr val="002060"/>
              </a:solidFill>
              <a:latin typeface="Sanchez"/>
              <a:ea typeface="Sanchez"/>
              <a:cs typeface="Sanchez"/>
              <a:sym typeface="Sanchez"/>
            </a:endParaRPr>
          </a:p>
          <a:p>
            <a:pPr indent="-304800" lvl="0" marL="457200" rtl="0" algn="l">
              <a:lnSpc>
                <a:spcPct val="115000"/>
              </a:lnSpc>
              <a:spcBef>
                <a:spcPts val="0"/>
              </a:spcBef>
              <a:spcAft>
                <a:spcPts val="0"/>
              </a:spcAft>
              <a:buClr>
                <a:srgbClr val="002060"/>
              </a:buClr>
              <a:buSzPts val="1200"/>
              <a:buFont typeface="Sanchez"/>
              <a:buChar char="●"/>
            </a:pPr>
            <a:r>
              <a:rPr lang="en-US" sz="1200">
                <a:solidFill>
                  <a:srgbClr val="002060"/>
                </a:solidFill>
                <a:latin typeface="Sanchez"/>
                <a:ea typeface="Sanchez"/>
                <a:cs typeface="Sanchez"/>
                <a:sym typeface="Sanchez"/>
              </a:rPr>
              <a:t>to provide resources and activities to coaches and captains</a:t>
            </a:r>
            <a:endParaRPr sz="1200">
              <a:solidFill>
                <a:srgbClr val="002060"/>
              </a:solidFill>
              <a:latin typeface="Sanchez"/>
              <a:ea typeface="Sanchez"/>
              <a:cs typeface="Sanchez"/>
              <a:sym typeface="Sanchez"/>
            </a:endParaRPr>
          </a:p>
          <a:p>
            <a:pPr indent="-304800" lvl="0" marL="457200" rtl="0" algn="l">
              <a:lnSpc>
                <a:spcPct val="115000"/>
              </a:lnSpc>
              <a:spcBef>
                <a:spcPts val="0"/>
              </a:spcBef>
              <a:spcAft>
                <a:spcPts val="0"/>
              </a:spcAft>
              <a:buClr>
                <a:srgbClr val="002060"/>
              </a:buClr>
              <a:buSzPts val="1200"/>
              <a:buFont typeface="Sanchez"/>
              <a:buChar char="●"/>
            </a:pPr>
            <a:r>
              <a:rPr lang="en-US" sz="1600">
                <a:solidFill>
                  <a:srgbClr val="073F87"/>
                </a:solidFill>
                <a:latin typeface="Sanchez"/>
                <a:ea typeface="Sanchez"/>
                <a:cs typeface="Sanchez"/>
                <a:sym typeface="Sanchez"/>
              </a:rPr>
              <a:t>Foster inclusivity on athletic teams</a:t>
            </a:r>
            <a:endParaRPr sz="1200">
              <a:solidFill>
                <a:srgbClr val="002060"/>
              </a:solidFill>
              <a:latin typeface="Sanchez"/>
              <a:ea typeface="Sanchez"/>
              <a:cs typeface="Sanchez"/>
              <a:sym typeface="Sanchez"/>
            </a:endParaRPr>
          </a:p>
        </p:txBody>
      </p:sp>
      <p:sp>
        <p:nvSpPr>
          <p:cNvPr id="83" name="Google Shape;83;p7:notes"/>
          <p:cNvSpPr/>
          <p:nvPr>
            <p:ph idx="2" type="sldImg"/>
          </p:nvPr>
        </p:nvSpPr>
        <p:spPr>
          <a:xfrm>
            <a:off x="417513" y="701675"/>
            <a:ext cx="6243637" cy="35115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8:notes"/>
          <p:cNvSpPr txBox="1"/>
          <p:nvPr>
            <p:ph idx="1" type="body"/>
          </p:nvPr>
        </p:nvSpPr>
        <p:spPr>
          <a:xfrm>
            <a:off x="707708" y="4447461"/>
            <a:ext cx="5661660" cy="4213384"/>
          </a:xfrm>
          <a:prstGeom prst="rect">
            <a:avLst/>
          </a:prstGeom>
          <a:noFill/>
          <a:ln>
            <a:noFill/>
          </a:ln>
        </p:spPr>
        <p:txBody>
          <a:bodyPr anchorCtr="0" anchor="t" bIns="93900" lIns="93900" spcFirstLastPara="1" rIns="93900" wrap="square" tIns="93900">
            <a:noAutofit/>
          </a:bodyPr>
          <a:lstStyle/>
          <a:p>
            <a:pPr indent="-304800" lvl="0" marL="457200" rtl="0" algn="l">
              <a:lnSpc>
                <a:spcPct val="115000"/>
              </a:lnSpc>
              <a:spcBef>
                <a:spcPts val="0"/>
              </a:spcBef>
              <a:spcAft>
                <a:spcPts val="0"/>
              </a:spcAft>
              <a:buClr>
                <a:srgbClr val="002060"/>
              </a:buClr>
              <a:buSzPts val="1200"/>
              <a:buFont typeface="Sanchez"/>
              <a:buChar char="●"/>
            </a:pPr>
            <a:r>
              <a:rPr lang="en-US" sz="1200">
                <a:solidFill>
                  <a:srgbClr val="002060"/>
                </a:solidFill>
                <a:latin typeface="Sanchez"/>
                <a:ea typeface="Sanchez"/>
                <a:cs typeface="Sanchez"/>
                <a:sym typeface="Sanchez"/>
              </a:rPr>
              <a:t>to set up regular check-ins with their athletes and communicate with captains about the team’s well-being</a:t>
            </a:r>
            <a:endParaRPr sz="1200">
              <a:solidFill>
                <a:srgbClr val="002060"/>
              </a:solidFill>
              <a:latin typeface="Sanchez"/>
              <a:ea typeface="Sanchez"/>
              <a:cs typeface="Sanchez"/>
              <a:sym typeface="Sanchez"/>
            </a:endParaRPr>
          </a:p>
          <a:p>
            <a:pPr indent="-304800" lvl="0" marL="457200" rtl="0" algn="l">
              <a:lnSpc>
                <a:spcPct val="115000"/>
              </a:lnSpc>
              <a:spcBef>
                <a:spcPts val="0"/>
              </a:spcBef>
              <a:spcAft>
                <a:spcPts val="0"/>
              </a:spcAft>
              <a:buClr>
                <a:srgbClr val="002060"/>
              </a:buClr>
              <a:buSzPts val="1200"/>
              <a:buFont typeface="Sanchez"/>
              <a:buChar char="●"/>
            </a:pPr>
            <a:r>
              <a:rPr lang="en-US" sz="1200">
                <a:solidFill>
                  <a:srgbClr val="002060"/>
                </a:solidFill>
                <a:latin typeface="Sanchez"/>
                <a:ea typeface="Sanchez"/>
                <a:cs typeface="Sanchez"/>
                <a:sym typeface="Sanchez"/>
              </a:rPr>
              <a:t>to facilitate team activities from the athletes’ minds matter guidebook at the start or end of practice</a:t>
            </a:r>
            <a:endParaRPr sz="1200">
              <a:solidFill>
                <a:srgbClr val="002060"/>
              </a:solidFill>
              <a:latin typeface="Sanchez"/>
              <a:ea typeface="Sanchez"/>
              <a:cs typeface="Sanchez"/>
              <a:sym typeface="Sanchez"/>
            </a:endParaRPr>
          </a:p>
          <a:p>
            <a:pPr indent="-304800" lvl="0" marL="457200" rtl="0" algn="l">
              <a:lnSpc>
                <a:spcPct val="115000"/>
              </a:lnSpc>
              <a:spcBef>
                <a:spcPts val="0"/>
              </a:spcBef>
              <a:spcAft>
                <a:spcPts val="0"/>
              </a:spcAft>
              <a:buClr>
                <a:srgbClr val="002060"/>
              </a:buClr>
              <a:buSzPts val="1200"/>
              <a:buFont typeface="Sanchez"/>
              <a:buChar char="●"/>
            </a:pPr>
            <a:r>
              <a:rPr lang="en-US" sz="1200">
                <a:solidFill>
                  <a:srgbClr val="002060"/>
                </a:solidFill>
                <a:latin typeface="Sanchez"/>
                <a:ea typeface="Sanchez"/>
                <a:cs typeface="Sanchez"/>
                <a:sym typeface="Sanchez"/>
              </a:rPr>
              <a:t>to familiarize self and athletes with national, local, and school specific mental health resources</a:t>
            </a:r>
            <a:endParaRPr sz="1200">
              <a:solidFill>
                <a:srgbClr val="002060"/>
              </a:solidFill>
              <a:latin typeface="Sanchez"/>
              <a:ea typeface="Sanchez"/>
              <a:cs typeface="Sanchez"/>
              <a:sym typeface="Sanchez"/>
            </a:endParaRPr>
          </a:p>
          <a:p>
            <a:pPr indent="-304800" lvl="0" marL="457200" rtl="0" algn="l">
              <a:lnSpc>
                <a:spcPct val="115000"/>
              </a:lnSpc>
              <a:spcBef>
                <a:spcPts val="0"/>
              </a:spcBef>
              <a:spcAft>
                <a:spcPts val="0"/>
              </a:spcAft>
              <a:buClr>
                <a:srgbClr val="002060"/>
              </a:buClr>
              <a:buSzPts val="1200"/>
              <a:buFont typeface="Sanchez"/>
              <a:buChar char="●"/>
            </a:pPr>
            <a:r>
              <a:rPr lang="en-US" sz="1200">
                <a:solidFill>
                  <a:srgbClr val="002060"/>
                </a:solidFill>
                <a:latin typeface="Sanchez"/>
                <a:ea typeface="Sanchez"/>
                <a:cs typeface="Sanchez"/>
                <a:sym typeface="Sanchez"/>
              </a:rPr>
              <a:t>to initiate and to encourage mental health conversations and healthy habits </a:t>
            </a:r>
            <a:endParaRPr sz="1200">
              <a:solidFill>
                <a:srgbClr val="002060"/>
              </a:solidFill>
              <a:latin typeface="Sanchez"/>
              <a:ea typeface="Sanchez"/>
              <a:cs typeface="Sanchez"/>
              <a:sym typeface="Sanchez"/>
            </a:endParaRPr>
          </a:p>
          <a:p>
            <a:pPr indent="-304800" lvl="0" marL="457200" rtl="0" algn="l">
              <a:lnSpc>
                <a:spcPct val="115000"/>
              </a:lnSpc>
              <a:spcBef>
                <a:spcPts val="0"/>
              </a:spcBef>
              <a:spcAft>
                <a:spcPts val="0"/>
              </a:spcAft>
              <a:buClr>
                <a:srgbClr val="002060"/>
              </a:buClr>
              <a:buSzPts val="1200"/>
              <a:buFont typeface="Sanchez"/>
              <a:buChar char="●"/>
            </a:pPr>
            <a:r>
              <a:rPr lang="en-US" sz="1200">
                <a:solidFill>
                  <a:srgbClr val="002060"/>
                </a:solidFill>
                <a:latin typeface="Sanchez"/>
                <a:ea typeface="Sanchez"/>
                <a:cs typeface="Sanchez"/>
                <a:sym typeface="Sanchez"/>
              </a:rPr>
              <a:t>to prioritize athletes’ mental health and understand the impact it has on their physical health </a:t>
            </a:r>
            <a:endParaRPr sz="1200"/>
          </a:p>
        </p:txBody>
      </p:sp>
      <p:sp>
        <p:nvSpPr>
          <p:cNvPr id="91" name="Google Shape;91;p8:notes"/>
          <p:cNvSpPr/>
          <p:nvPr>
            <p:ph idx="2" type="sldImg"/>
          </p:nvPr>
        </p:nvSpPr>
        <p:spPr>
          <a:xfrm>
            <a:off x="417513" y="701675"/>
            <a:ext cx="6243637" cy="35115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002060"/>
              </a:buClr>
              <a:buSzPts val="1200"/>
              <a:buFont typeface="Sanchez"/>
              <a:buChar char="●"/>
            </a:pPr>
            <a:r>
              <a:rPr lang="en-US" sz="1200">
                <a:solidFill>
                  <a:srgbClr val="002060"/>
                </a:solidFill>
                <a:latin typeface="Sanchez"/>
                <a:ea typeface="Sanchez"/>
                <a:cs typeface="Sanchez"/>
                <a:sym typeface="Sanchez"/>
              </a:rPr>
              <a:t>to regularly check-in with teammates about their well-being</a:t>
            </a:r>
            <a:endParaRPr sz="1200">
              <a:solidFill>
                <a:srgbClr val="002060"/>
              </a:solidFill>
              <a:latin typeface="Sanchez"/>
              <a:ea typeface="Sanchez"/>
              <a:cs typeface="Sanchez"/>
              <a:sym typeface="Sanchez"/>
            </a:endParaRPr>
          </a:p>
          <a:p>
            <a:pPr indent="-304800" lvl="0" marL="457200" rtl="0" algn="l">
              <a:lnSpc>
                <a:spcPct val="115000"/>
              </a:lnSpc>
              <a:spcBef>
                <a:spcPts val="0"/>
              </a:spcBef>
              <a:spcAft>
                <a:spcPts val="0"/>
              </a:spcAft>
              <a:buClr>
                <a:srgbClr val="002060"/>
              </a:buClr>
              <a:buSzPts val="1200"/>
              <a:buFont typeface="Sanchez"/>
              <a:buChar char="●"/>
            </a:pPr>
            <a:r>
              <a:rPr lang="en-US" sz="1200">
                <a:solidFill>
                  <a:srgbClr val="002060"/>
                </a:solidFill>
                <a:latin typeface="Sanchez"/>
                <a:ea typeface="Sanchez"/>
                <a:cs typeface="Sanchez"/>
                <a:sym typeface="Sanchez"/>
              </a:rPr>
              <a:t>to set an example for younger athletes by organizing and leading team initiatives and activities</a:t>
            </a:r>
            <a:endParaRPr sz="1200">
              <a:solidFill>
                <a:srgbClr val="002060"/>
              </a:solidFill>
              <a:latin typeface="Sanchez"/>
              <a:ea typeface="Sanchez"/>
              <a:cs typeface="Sanchez"/>
              <a:sym typeface="Sanchez"/>
            </a:endParaRPr>
          </a:p>
          <a:p>
            <a:pPr indent="-304800" lvl="0" marL="457200" rtl="0" algn="l">
              <a:lnSpc>
                <a:spcPct val="115000"/>
              </a:lnSpc>
              <a:spcBef>
                <a:spcPts val="0"/>
              </a:spcBef>
              <a:spcAft>
                <a:spcPts val="0"/>
              </a:spcAft>
              <a:buClr>
                <a:srgbClr val="002060"/>
              </a:buClr>
              <a:buSzPts val="1200"/>
              <a:buFont typeface="Sanchez"/>
              <a:buChar char="●"/>
            </a:pPr>
            <a:r>
              <a:rPr lang="en-US" sz="1200">
                <a:solidFill>
                  <a:srgbClr val="002060"/>
                </a:solidFill>
                <a:latin typeface="Sanchez"/>
                <a:ea typeface="Sanchez"/>
                <a:cs typeface="Sanchez"/>
                <a:sym typeface="Sanchez"/>
              </a:rPr>
              <a:t>to make themselves available to all athletes via group chat, email chain, or other means of communication</a:t>
            </a:r>
            <a:endParaRPr sz="1200">
              <a:solidFill>
                <a:srgbClr val="002060"/>
              </a:solidFill>
              <a:latin typeface="Sanchez"/>
              <a:ea typeface="Sanchez"/>
              <a:cs typeface="Sanchez"/>
              <a:sym typeface="Sanchez"/>
            </a:endParaRPr>
          </a:p>
          <a:p>
            <a:pPr indent="-304800" lvl="0" marL="457200" rtl="0" algn="l">
              <a:lnSpc>
                <a:spcPct val="115000"/>
              </a:lnSpc>
              <a:spcBef>
                <a:spcPts val="0"/>
              </a:spcBef>
              <a:spcAft>
                <a:spcPts val="0"/>
              </a:spcAft>
              <a:buClr>
                <a:srgbClr val="002060"/>
              </a:buClr>
              <a:buSzPts val="1200"/>
              <a:buFont typeface="Sanchez"/>
              <a:buChar char="●"/>
            </a:pPr>
            <a:r>
              <a:rPr lang="en-US" sz="1200">
                <a:solidFill>
                  <a:srgbClr val="002060"/>
                </a:solidFill>
                <a:latin typeface="Sanchez"/>
                <a:ea typeface="Sanchez"/>
                <a:cs typeface="Sanchez"/>
                <a:sym typeface="Sanchez"/>
              </a:rPr>
              <a:t>to split the team into smaller groups for more private conversations (if part of a large team with multiple captains)</a:t>
            </a:r>
            <a:endParaRPr sz="1200">
              <a:solidFill>
                <a:srgbClr val="002060"/>
              </a:solidFill>
              <a:latin typeface="Sanchez"/>
              <a:ea typeface="Sanchez"/>
              <a:cs typeface="Sanchez"/>
              <a:sym typeface="Sanchez"/>
            </a:endParaRPr>
          </a:p>
          <a:p>
            <a:pPr indent="-304800" lvl="0" marL="457200" rtl="0" algn="l">
              <a:lnSpc>
                <a:spcPct val="115000"/>
              </a:lnSpc>
              <a:spcBef>
                <a:spcPts val="0"/>
              </a:spcBef>
              <a:spcAft>
                <a:spcPts val="0"/>
              </a:spcAft>
              <a:buClr>
                <a:srgbClr val="002060"/>
              </a:buClr>
              <a:buSzPts val="1200"/>
              <a:buFont typeface="Sanchez"/>
              <a:buChar char="●"/>
            </a:pPr>
            <a:r>
              <a:rPr lang="en-US" sz="1200">
                <a:solidFill>
                  <a:srgbClr val="002060"/>
                </a:solidFill>
                <a:latin typeface="Sanchez"/>
                <a:ea typeface="Sanchez"/>
                <a:cs typeface="Sanchez"/>
                <a:sym typeface="Sanchez"/>
              </a:rPr>
              <a:t>to communicate the athletes’ concerns and mental health needs to coaches and school faculty </a:t>
            </a:r>
            <a:endParaRP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 name="Shape 9"/>
        <p:cNvGrpSpPr/>
        <p:nvPr/>
      </p:nvGrpSpPr>
      <p:grpSpPr>
        <a:xfrm>
          <a:off x="0" y="0"/>
          <a:ext cx="0" cy="0"/>
          <a:chOff x="0" y="0"/>
          <a:chExt cx="0" cy="0"/>
        </a:xfrm>
      </p:grpSpPr>
      <p:sp>
        <p:nvSpPr>
          <p:cNvPr id="10" name="Google Shape;10;p15"/>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1" name="Google Shape;11;p15"/>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12" name="Google Shape;12;p15"/>
          <p:cNvSpPr txBox="1"/>
          <p:nvPr>
            <p:ph type="title"/>
          </p:nvPr>
        </p:nvSpPr>
        <p:spPr>
          <a:xfrm>
            <a:off x="265500" y="1107950"/>
            <a:ext cx="4045200" cy="1683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3" name="Google Shape;13;p15"/>
          <p:cNvSpPr txBox="1"/>
          <p:nvPr>
            <p:ph idx="1" type="subTitle"/>
          </p:nvPr>
        </p:nvSpPr>
        <p:spPr>
          <a:xfrm>
            <a:off x="265500" y="2845201"/>
            <a:ext cx="4045200" cy="1345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4" name="Google Shape;14;p15"/>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1600"/>
              </a:spcBef>
              <a:spcAft>
                <a:spcPts val="0"/>
              </a:spcAft>
              <a:buClr>
                <a:schemeClr val="lt1"/>
              </a:buClr>
              <a:buSzPts val="1400"/>
              <a:buChar char="○"/>
              <a:defRPr>
                <a:solidFill>
                  <a:schemeClr val="lt1"/>
                </a:solidFill>
              </a:defRPr>
            </a:lvl2pPr>
            <a:lvl3pPr indent="-317500" lvl="2" marL="1371600" algn="l">
              <a:lnSpc>
                <a:spcPct val="115000"/>
              </a:lnSpc>
              <a:spcBef>
                <a:spcPts val="1600"/>
              </a:spcBef>
              <a:spcAft>
                <a:spcPts val="0"/>
              </a:spcAft>
              <a:buClr>
                <a:schemeClr val="lt1"/>
              </a:buClr>
              <a:buSzPts val="1400"/>
              <a:buChar char="■"/>
              <a:defRPr>
                <a:solidFill>
                  <a:schemeClr val="lt1"/>
                </a:solidFill>
              </a:defRPr>
            </a:lvl3pPr>
            <a:lvl4pPr indent="-317500" lvl="3" marL="1828800" algn="l">
              <a:lnSpc>
                <a:spcPct val="115000"/>
              </a:lnSpc>
              <a:spcBef>
                <a:spcPts val="1600"/>
              </a:spcBef>
              <a:spcAft>
                <a:spcPts val="0"/>
              </a:spcAft>
              <a:buClr>
                <a:schemeClr val="lt1"/>
              </a:buClr>
              <a:buSzPts val="1400"/>
              <a:buChar char="●"/>
              <a:defRPr>
                <a:solidFill>
                  <a:schemeClr val="lt1"/>
                </a:solidFill>
              </a:defRPr>
            </a:lvl4pPr>
            <a:lvl5pPr indent="-317500" lvl="4" marL="2286000" algn="l">
              <a:lnSpc>
                <a:spcPct val="115000"/>
              </a:lnSpc>
              <a:spcBef>
                <a:spcPts val="1600"/>
              </a:spcBef>
              <a:spcAft>
                <a:spcPts val="0"/>
              </a:spcAft>
              <a:buClr>
                <a:schemeClr val="lt1"/>
              </a:buClr>
              <a:buSzPts val="1400"/>
              <a:buChar char="○"/>
              <a:defRPr>
                <a:solidFill>
                  <a:schemeClr val="lt1"/>
                </a:solidFill>
              </a:defRPr>
            </a:lvl5pPr>
            <a:lvl6pPr indent="-317500" lvl="5" marL="2743200" algn="l">
              <a:lnSpc>
                <a:spcPct val="115000"/>
              </a:lnSpc>
              <a:spcBef>
                <a:spcPts val="1600"/>
              </a:spcBef>
              <a:spcAft>
                <a:spcPts val="0"/>
              </a:spcAft>
              <a:buClr>
                <a:schemeClr val="lt1"/>
              </a:buClr>
              <a:buSzPts val="1400"/>
              <a:buChar char="■"/>
              <a:defRPr>
                <a:solidFill>
                  <a:schemeClr val="lt1"/>
                </a:solidFill>
              </a:defRPr>
            </a:lvl6pPr>
            <a:lvl7pPr indent="-317500" lvl="6" marL="3200400" algn="l">
              <a:lnSpc>
                <a:spcPct val="115000"/>
              </a:lnSpc>
              <a:spcBef>
                <a:spcPts val="1600"/>
              </a:spcBef>
              <a:spcAft>
                <a:spcPts val="0"/>
              </a:spcAft>
              <a:buClr>
                <a:schemeClr val="lt1"/>
              </a:buClr>
              <a:buSzPts val="1400"/>
              <a:buChar char="●"/>
              <a:defRPr>
                <a:solidFill>
                  <a:schemeClr val="lt1"/>
                </a:solidFill>
              </a:defRPr>
            </a:lvl7pPr>
            <a:lvl8pPr indent="-317500" lvl="7" marL="3657600" algn="l">
              <a:lnSpc>
                <a:spcPct val="115000"/>
              </a:lnSpc>
              <a:spcBef>
                <a:spcPts val="1600"/>
              </a:spcBef>
              <a:spcAft>
                <a:spcPts val="0"/>
              </a:spcAft>
              <a:buClr>
                <a:schemeClr val="lt1"/>
              </a:buClr>
              <a:buSzPts val="1400"/>
              <a:buChar char="○"/>
              <a:defRPr>
                <a:solidFill>
                  <a:schemeClr val="lt1"/>
                </a:solidFill>
              </a:defRPr>
            </a:lvl8pPr>
            <a:lvl9pPr indent="-317500" lvl="8" marL="4114800" algn="l">
              <a:lnSpc>
                <a:spcPct val="115000"/>
              </a:lnSpc>
              <a:spcBef>
                <a:spcPts val="1600"/>
              </a:spcBef>
              <a:spcAft>
                <a:spcPts val="1600"/>
              </a:spcAft>
              <a:buClr>
                <a:schemeClr val="lt1"/>
              </a:buClr>
              <a:buSzPts val="1400"/>
              <a:buChar char="■"/>
              <a:defRPr>
                <a:solidFill>
                  <a:schemeClr val="lt1"/>
                </a:solidFill>
              </a:defRPr>
            </a:lvl9pPr>
          </a:lstStyle>
          <a:p/>
        </p:txBody>
      </p:sp>
      <p:sp>
        <p:nvSpPr>
          <p:cNvPr id="15" name="Google Shape;15;p15"/>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16"/>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16"/>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19" name="Google Shape;19;p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0" name="Google Shape;20;p16"/>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1" name="Shape 21"/>
        <p:cNvGrpSpPr/>
        <p:nvPr/>
      </p:nvGrpSpPr>
      <p:grpSpPr>
        <a:xfrm>
          <a:off x="0" y="0"/>
          <a:ext cx="0" cy="0"/>
          <a:chOff x="0" y="0"/>
          <a:chExt cx="0" cy="0"/>
        </a:xfrm>
      </p:grpSpPr>
      <p:sp>
        <p:nvSpPr>
          <p:cNvPr id="22" name="Google Shape;22;p17"/>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17"/>
          <p:cNvSpPr txBox="1"/>
          <p:nvPr>
            <p:ph hasCustomPrompt="1" type="title"/>
          </p:nvPr>
        </p:nvSpPr>
        <p:spPr>
          <a:xfrm>
            <a:off x="311700" y="1233100"/>
            <a:ext cx="8520600" cy="16101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0000"/>
              <a:buFont typeface="Lato"/>
              <a:buNone/>
              <a:defRPr sz="10000">
                <a:latin typeface="Lato"/>
                <a:ea typeface="Lato"/>
                <a:cs typeface="Lato"/>
                <a:sym typeface="Lato"/>
              </a:defRPr>
            </a:lvl1pPr>
            <a:lvl2pPr lvl="1" algn="ctr">
              <a:lnSpc>
                <a:spcPct val="100000"/>
              </a:lnSpc>
              <a:spcBef>
                <a:spcPts val="0"/>
              </a:spcBef>
              <a:spcAft>
                <a:spcPts val="0"/>
              </a:spcAft>
              <a:buSzPts val="10000"/>
              <a:buFont typeface="Lato"/>
              <a:buNone/>
              <a:defRPr sz="10000">
                <a:latin typeface="Lato"/>
                <a:ea typeface="Lato"/>
                <a:cs typeface="Lato"/>
                <a:sym typeface="Lato"/>
              </a:defRPr>
            </a:lvl2pPr>
            <a:lvl3pPr lvl="2" algn="ctr">
              <a:lnSpc>
                <a:spcPct val="100000"/>
              </a:lnSpc>
              <a:spcBef>
                <a:spcPts val="0"/>
              </a:spcBef>
              <a:spcAft>
                <a:spcPts val="0"/>
              </a:spcAft>
              <a:buSzPts val="10000"/>
              <a:buFont typeface="Lato"/>
              <a:buNone/>
              <a:defRPr sz="10000">
                <a:latin typeface="Lato"/>
                <a:ea typeface="Lato"/>
                <a:cs typeface="Lato"/>
                <a:sym typeface="Lato"/>
              </a:defRPr>
            </a:lvl3pPr>
            <a:lvl4pPr lvl="3" algn="ctr">
              <a:lnSpc>
                <a:spcPct val="100000"/>
              </a:lnSpc>
              <a:spcBef>
                <a:spcPts val="0"/>
              </a:spcBef>
              <a:spcAft>
                <a:spcPts val="0"/>
              </a:spcAft>
              <a:buSzPts val="10000"/>
              <a:buFont typeface="Lato"/>
              <a:buNone/>
              <a:defRPr sz="10000">
                <a:latin typeface="Lato"/>
                <a:ea typeface="Lato"/>
                <a:cs typeface="Lato"/>
                <a:sym typeface="Lato"/>
              </a:defRPr>
            </a:lvl4pPr>
            <a:lvl5pPr lvl="4" algn="ctr">
              <a:lnSpc>
                <a:spcPct val="100000"/>
              </a:lnSpc>
              <a:spcBef>
                <a:spcPts val="0"/>
              </a:spcBef>
              <a:spcAft>
                <a:spcPts val="0"/>
              </a:spcAft>
              <a:buSzPts val="10000"/>
              <a:buFont typeface="Lato"/>
              <a:buNone/>
              <a:defRPr sz="10000">
                <a:latin typeface="Lato"/>
                <a:ea typeface="Lato"/>
                <a:cs typeface="Lato"/>
                <a:sym typeface="Lato"/>
              </a:defRPr>
            </a:lvl5pPr>
            <a:lvl6pPr lvl="5" algn="ctr">
              <a:lnSpc>
                <a:spcPct val="100000"/>
              </a:lnSpc>
              <a:spcBef>
                <a:spcPts val="0"/>
              </a:spcBef>
              <a:spcAft>
                <a:spcPts val="0"/>
              </a:spcAft>
              <a:buSzPts val="10000"/>
              <a:buFont typeface="Lato"/>
              <a:buNone/>
              <a:defRPr sz="10000">
                <a:latin typeface="Lato"/>
                <a:ea typeface="Lato"/>
                <a:cs typeface="Lato"/>
                <a:sym typeface="Lato"/>
              </a:defRPr>
            </a:lvl6pPr>
            <a:lvl7pPr lvl="6" algn="ctr">
              <a:lnSpc>
                <a:spcPct val="100000"/>
              </a:lnSpc>
              <a:spcBef>
                <a:spcPts val="0"/>
              </a:spcBef>
              <a:spcAft>
                <a:spcPts val="0"/>
              </a:spcAft>
              <a:buSzPts val="10000"/>
              <a:buFont typeface="Lato"/>
              <a:buNone/>
              <a:defRPr sz="10000">
                <a:latin typeface="Lato"/>
                <a:ea typeface="Lato"/>
                <a:cs typeface="Lato"/>
                <a:sym typeface="Lato"/>
              </a:defRPr>
            </a:lvl7pPr>
            <a:lvl8pPr lvl="7" algn="ctr">
              <a:lnSpc>
                <a:spcPct val="100000"/>
              </a:lnSpc>
              <a:spcBef>
                <a:spcPts val="0"/>
              </a:spcBef>
              <a:spcAft>
                <a:spcPts val="0"/>
              </a:spcAft>
              <a:buSzPts val="10000"/>
              <a:buFont typeface="Lato"/>
              <a:buNone/>
              <a:defRPr sz="10000">
                <a:latin typeface="Lato"/>
                <a:ea typeface="Lato"/>
                <a:cs typeface="Lato"/>
                <a:sym typeface="Lato"/>
              </a:defRPr>
            </a:lvl8pPr>
            <a:lvl9pPr lvl="8" algn="ctr">
              <a:lnSpc>
                <a:spcPct val="100000"/>
              </a:lnSpc>
              <a:spcBef>
                <a:spcPts val="0"/>
              </a:spcBef>
              <a:spcAft>
                <a:spcPts val="0"/>
              </a:spcAft>
              <a:buSzPts val="10000"/>
              <a:buFont typeface="Lato"/>
              <a:buNone/>
              <a:defRPr sz="10000">
                <a:latin typeface="Lato"/>
                <a:ea typeface="Lato"/>
                <a:cs typeface="Lato"/>
                <a:sym typeface="Lato"/>
              </a:defRPr>
            </a:lvl9pPr>
          </a:lstStyle>
          <a:p>
            <a:r>
              <a:t>xx%</a:t>
            </a:r>
          </a:p>
        </p:txBody>
      </p:sp>
      <p:sp>
        <p:nvSpPr>
          <p:cNvPr id="24" name="Google Shape;24;p17"/>
          <p:cNvSpPr txBox="1"/>
          <p:nvPr>
            <p:ph idx="1" type="body"/>
          </p:nvPr>
        </p:nvSpPr>
        <p:spPr>
          <a:xfrm>
            <a:off x="311700" y="2919450"/>
            <a:ext cx="8520600" cy="10716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25" name="Google Shape;25;p17"/>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18"/>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28" name="Google Shape;28;p18"/>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19"/>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1" name="Google Shape;31;p19"/>
          <p:cNvSpPr txBox="1"/>
          <p:nvPr>
            <p:ph idx="1" type="body"/>
          </p:nvPr>
        </p:nvSpPr>
        <p:spPr>
          <a:xfrm>
            <a:off x="311700" y="1391378"/>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2" name="Google Shape;32;p19"/>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2"/>
        </a:solidFill>
      </p:bgPr>
    </p:bg>
    <p:spTree>
      <p:nvGrpSpPr>
        <p:cNvPr id="33" name="Shape 33"/>
        <p:cNvGrpSpPr/>
        <p:nvPr/>
      </p:nvGrpSpPr>
      <p:grpSpPr>
        <a:xfrm>
          <a:off x="0" y="0"/>
          <a:ext cx="0" cy="0"/>
          <a:chOff x="0" y="0"/>
          <a:chExt cx="0" cy="0"/>
        </a:xfrm>
      </p:grpSpPr>
      <p:sp>
        <p:nvSpPr>
          <p:cNvPr id="34" name="Google Shape;34;p20"/>
          <p:cNvSpPr txBox="1"/>
          <p:nvPr>
            <p:ph type="title"/>
          </p:nvPr>
        </p:nvSpPr>
        <p:spPr>
          <a:xfrm>
            <a:off x="490250" y="526350"/>
            <a:ext cx="56187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lgn="l">
              <a:lnSpc>
                <a:spcPct val="100000"/>
              </a:lnSpc>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lgn="l">
              <a:lnSpc>
                <a:spcPct val="100000"/>
              </a:lnSpc>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lgn="l">
              <a:lnSpc>
                <a:spcPct val="100000"/>
              </a:lnSpc>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lgn="l">
              <a:lnSpc>
                <a:spcPct val="100000"/>
              </a:lnSpc>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lgn="l">
              <a:lnSpc>
                <a:spcPct val="100000"/>
              </a:lnSpc>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lgn="l">
              <a:lnSpc>
                <a:spcPct val="100000"/>
              </a:lnSpc>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lgn="l">
              <a:lnSpc>
                <a:spcPct val="100000"/>
              </a:lnSpc>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lgn="l">
              <a:lnSpc>
                <a:spcPct val="100000"/>
              </a:lnSpc>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35" name="Google Shape;35;p20"/>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6" name="Shape 36"/>
        <p:cNvGrpSpPr/>
        <p:nvPr/>
      </p:nvGrpSpPr>
      <p:grpSpPr>
        <a:xfrm>
          <a:off x="0" y="0"/>
          <a:ext cx="0" cy="0"/>
          <a:chOff x="0" y="0"/>
          <a:chExt cx="0" cy="0"/>
        </a:xfrm>
      </p:grpSpPr>
      <p:sp>
        <p:nvSpPr>
          <p:cNvPr id="37" name="Google Shape;37;p21"/>
          <p:cNvSpPr txBox="1"/>
          <p:nvPr>
            <p:ph idx="1" type="body"/>
          </p:nvPr>
        </p:nvSpPr>
        <p:spPr>
          <a:xfrm>
            <a:off x="319500" y="4230575"/>
            <a:ext cx="5998800" cy="5988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38" name="Google Shape;38;p2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9" name="Shape 39"/>
        <p:cNvGrpSpPr/>
        <p:nvPr/>
      </p:nvGrpSpPr>
      <p:grpSpPr>
        <a:xfrm>
          <a:off x="0" y="0"/>
          <a:ext cx="0" cy="0"/>
          <a:chOff x="0" y="0"/>
          <a:chExt cx="0" cy="0"/>
        </a:xfrm>
      </p:grpSpPr>
      <p:sp>
        <p:nvSpPr>
          <p:cNvPr id="40" name="Google Shape;40;p22"/>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coral">
    <p:bg>
      <p:bgPr>
        <a:solidFill>
          <a:schemeClr val="lt1"/>
        </a:solidFill>
      </p:bgPr>
    </p:bg>
    <p:spTree>
      <p:nvGrpSpPr>
        <p:cNvPr id="5" name="Shape 5"/>
        <p:cNvGrpSpPr/>
        <p:nvPr/>
      </p:nvGrpSpPr>
      <p:grpSpPr>
        <a:xfrm>
          <a:off x="0" y="0"/>
          <a:ext cx="0" cy="0"/>
          <a:chOff x="0" y="0"/>
          <a:chExt cx="0" cy="0"/>
        </a:xfrm>
      </p:grpSpPr>
      <p:sp>
        <p:nvSpPr>
          <p:cNvPr id="6" name="Google Shape;6;p14"/>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1pPr>
            <a:lvl2pPr lvl="1"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2pPr>
            <a:lvl3pPr lvl="2"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3pPr>
            <a:lvl4pPr lvl="3"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4pPr>
            <a:lvl5pPr lvl="4"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5pPr>
            <a:lvl6pPr lvl="5"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6pPr>
            <a:lvl7pPr lvl="6"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7pPr>
            <a:lvl8pPr lvl="7"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8pPr>
            <a:lvl9pPr lvl="8"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9pPr>
          </a:lstStyle>
          <a:p/>
        </p:txBody>
      </p:sp>
      <p:sp>
        <p:nvSpPr>
          <p:cNvPr id="7" name="Google Shape;7;p1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Lato"/>
              <a:buChar char="●"/>
              <a:defRPr b="0" i="0" sz="1800" u="none" cap="none" strike="noStrike">
                <a:solidFill>
                  <a:schemeClr val="dk2"/>
                </a:solidFill>
                <a:latin typeface="Lato"/>
                <a:ea typeface="Lato"/>
                <a:cs typeface="Lato"/>
                <a:sym typeface="Lato"/>
              </a:defRPr>
            </a:lvl1pPr>
            <a:lvl2pPr indent="-317500" lvl="1" marL="9144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2pPr>
            <a:lvl3pPr indent="-317500" lvl="2" marL="13716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3pPr>
            <a:lvl4pPr indent="-317500" lvl="3" marL="18288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4pPr>
            <a:lvl5pPr indent="-317500" lvl="4" marL="22860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5pPr>
            <a:lvl6pPr indent="-317500" lvl="5" marL="27432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6pPr>
            <a:lvl7pPr indent="-317500" lvl="6" marL="32004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7pPr>
            <a:lvl8pPr indent="-317500" lvl="7" marL="36576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8pPr>
            <a:lvl9pPr indent="-317500" lvl="8" marL="4114800" marR="0" rtl="0" algn="l">
              <a:lnSpc>
                <a:spcPct val="115000"/>
              </a:lnSpc>
              <a:spcBef>
                <a:spcPts val="1600"/>
              </a:spcBef>
              <a:spcAft>
                <a:spcPts val="1600"/>
              </a:spcAft>
              <a:buClr>
                <a:schemeClr val="dk2"/>
              </a:buClr>
              <a:buSzPts val="1400"/>
              <a:buFont typeface="Lato"/>
              <a:buChar char="■"/>
              <a:defRPr b="0" i="0" sz="1400" u="none" cap="none" strike="noStrike">
                <a:solidFill>
                  <a:schemeClr val="dk2"/>
                </a:solidFill>
                <a:latin typeface="Lato"/>
                <a:ea typeface="Lato"/>
                <a:cs typeface="Lato"/>
                <a:sym typeface="Lato"/>
              </a:defRPr>
            </a:lvl9pPr>
          </a:lstStyle>
          <a:p/>
        </p:txBody>
      </p:sp>
      <p:sp>
        <p:nvSpPr>
          <p:cNvPr id="8" name="Google Shape;8;p14"/>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13.png"/><Relationship Id="rId5"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teenlineonline.org/" TargetMode="External"/><Relationship Id="rId4" Type="http://schemas.openxmlformats.org/officeDocument/2006/relationships/hyperlink" Target="https://www.thetrevorproject.org/" TargetMode="External"/><Relationship Id="rId5"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5.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8.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www.theatlantic.com/education/archive/2019/04/teen-athletes-mental-illness/586720/" TargetMode="External"/><Relationship Id="rId4" Type="http://schemas.openxmlformats.org/officeDocument/2006/relationships/hyperlink" Target="https://onlinemasters.ohio.edu/blog/identifying-mental-health-concerns-in-high-school-athletes/#:~:text=Injuries%2C%20emotional%20stress%2C%20and%20physical,than%20their%20non%2Dathletic%20peers" TargetMode="External"/><Relationship Id="rId5" Type="http://schemas.openxmlformats.org/officeDocument/2006/relationships/hyperlink" Target="https://www.athletesforhope.org/2019/05/mental-health-and-athletes/" TargetMode="External"/><Relationship Id="rId6"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jpg"/><Relationship Id="rId4" Type="http://schemas.openxmlformats.org/officeDocument/2006/relationships/image" Target="../media/image8.jpg"/><Relationship Id="rId5"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 name="Shape 44"/>
        <p:cNvGrpSpPr/>
        <p:nvPr/>
      </p:nvGrpSpPr>
      <p:grpSpPr>
        <a:xfrm>
          <a:off x="0" y="0"/>
          <a:ext cx="0" cy="0"/>
          <a:chOff x="0" y="0"/>
          <a:chExt cx="0" cy="0"/>
        </a:xfrm>
      </p:grpSpPr>
      <p:sp>
        <p:nvSpPr>
          <p:cNvPr id="45" name="Google Shape;45;p1"/>
          <p:cNvSpPr txBox="1"/>
          <p:nvPr>
            <p:ph type="title"/>
          </p:nvPr>
        </p:nvSpPr>
        <p:spPr>
          <a:xfrm>
            <a:off x="265499" y="888150"/>
            <a:ext cx="4045200" cy="1683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200"/>
              <a:buNone/>
            </a:pPr>
            <a:r>
              <a:rPr b="0" lang="en-US" sz="4000">
                <a:latin typeface="Archivo Black"/>
                <a:ea typeface="Archivo Black"/>
                <a:cs typeface="Archivo Black"/>
                <a:sym typeface="Archivo Black"/>
              </a:rPr>
              <a:t>athletes’ minds matter</a:t>
            </a:r>
            <a:endParaRPr b="0" sz="4000">
              <a:latin typeface="Archivo Black"/>
              <a:ea typeface="Archivo Black"/>
              <a:cs typeface="Archivo Black"/>
              <a:sym typeface="Archivo Black"/>
            </a:endParaRPr>
          </a:p>
        </p:txBody>
      </p:sp>
      <p:sp>
        <p:nvSpPr>
          <p:cNvPr id="46" name="Google Shape;46;p1"/>
          <p:cNvSpPr txBox="1"/>
          <p:nvPr>
            <p:ph idx="1" type="subTitle"/>
          </p:nvPr>
        </p:nvSpPr>
        <p:spPr>
          <a:xfrm>
            <a:off x="128550" y="2700175"/>
            <a:ext cx="4319100" cy="1345500"/>
          </a:xfrm>
          <a:prstGeom prst="rect">
            <a:avLst/>
          </a:prstGeom>
          <a:noFill/>
          <a:ln>
            <a:noFill/>
          </a:ln>
        </p:spPr>
        <p:txBody>
          <a:bodyPr anchorCtr="0" anchor="t" bIns="91425" lIns="91425" spcFirstLastPara="1" rIns="91425" wrap="square" tIns="91425">
            <a:noAutofit/>
          </a:bodyPr>
          <a:lstStyle/>
          <a:p>
            <a:pPr indent="0" lvl="0" marL="114300" rtl="0" algn="ctr">
              <a:lnSpc>
                <a:spcPct val="100000"/>
              </a:lnSpc>
              <a:spcBef>
                <a:spcPts val="0"/>
              </a:spcBef>
              <a:spcAft>
                <a:spcPts val="0"/>
              </a:spcAft>
              <a:buSzPts val="2100"/>
              <a:buNone/>
            </a:pPr>
            <a:r>
              <a:rPr lang="en-US" sz="1600">
                <a:solidFill>
                  <a:srgbClr val="073F87"/>
                </a:solidFill>
                <a:latin typeface="Sanchez"/>
                <a:ea typeface="Sanchez"/>
                <a:cs typeface="Sanchez"/>
                <a:sym typeface="Sanchez"/>
              </a:rPr>
              <a:t>supporting athletes’ mental and physical health</a:t>
            </a:r>
            <a:endParaRPr sz="1600">
              <a:solidFill>
                <a:srgbClr val="073F87"/>
              </a:solidFill>
              <a:latin typeface="Sanchez"/>
              <a:ea typeface="Sanchez"/>
              <a:cs typeface="Sanchez"/>
              <a:sym typeface="Sanchez"/>
            </a:endParaRPr>
          </a:p>
        </p:txBody>
      </p:sp>
      <p:pic>
        <p:nvPicPr>
          <p:cNvPr id="47" name="Google Shape;47;p1"/>
          <p:cNvPicPr preferRelativeResize="0"/>
          <p:nvPr/>
        </p:nvPicPr>
        <p:blipFill>
          <a:blip r:embed="rId3">
            <a:alphaModFix/>
          </a:blip>
          <a:stretch>
            <a:fillRect/>
          </a:stretch>
        </p:blipFill>
        <p:spPr>
          <a:xfrm>
            <a:off x="5220874" y="534599"/>
            <a:ext cx="3511076" cy="35110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F87"/>
        </a:solidFill>
      </p:bgPr>
    </p:bg>
    <p:spTree>
      <p:nvGrpSpPr>
        <p:cNvPr id="108" name="Shape 108"/>
        <p:cNvGrpSpPr/>
        <p:nvPr/>
      </p:nvGrpSpPr>
      <p:grpSpPr>
        <a:xfrm>
          <a:off x="0" y="0"/>
          <a:ext cx="0" cy="0"/>
          <a:chOff x="0" y="0"/>
          <a:chExt cx="0" cy="0"/>
        </a:xfrm>
      </p:grpSpPr>
      <p:sp>
        <p:nvSpPr>
          <p:cNvPr id="109" name="Google Shape;109;ge64ee51d36_0_48"/>
          <p:cNvSpPr txBox="1"/>
          <p:nvPr/>
        </p:nvSpPr>
        <p:spPr>
          <a:xfrm>
            <a:off x="1094100" y="480150"/>
            <a:ext cx="6955800" cy="738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US" sz="3600">
                <a:solidFill>
                  <a:srgbClr val="FD5C64"/>
                </a:solidFill>
                <a:latin typeface="Archivo Black"/>
                <a:ea typeface="Archivo Black"/>
                <a:cs typeface="Archivo Black"/>
                <a:sym typeface="Archivo Black"/>
              </a:rPr>
              <a:t>athletic department’s role</a:t>
            </a:r>
            <a:endParaRPr sz="1800">
              <a:latin typeface="Lato"/>
              <a:ea typeface="Lato"/>
              <a:cs typeface="Lato"/>
              <a:sym typeface="Lato"/>
            </a:endParaRPr>
          </a:p>
        </p:txBody>
      </p:sp>
      <p:pic>
        <p:nvPicPr>
          <p:cNvPr id="110" name="Google Shape;110;ge64ee51d36_0_48"/>
          <p:cNvPicPr preferRelativeResize="0"/>
          <p:nvPr/>
        </p:nvPicPr>
        <p:blipFill>
          <a:blip r:embed="rId3">
            <a:alphaModFix/>
          </a:blip>
          <a:stretch>
            <a:fillRect/>
          </a:stretch>
        </p:blipFill>
        <p:spPr>
          <a:xfrm>
            <a:off x="2896450" y="2025625"/>
            <a:ext cx="2938825" cy="2938825"/>
          </a:xfrm>
          <a:prstGeom prst="rect">
            <a:avLst/>
          </a:prstGeom>
          <a:noFill/>
          <a:ln>
            <a:noFill/>
          </a:ln>
        </p:spPr>
      </p:pic>
      <p:pic>
        <p:nvPicPr>
          <p:cNvPr id="111" name="Google Shape;111;ge64ee51d36_0_48"/>
          <p:cNvPicPr preferRelativeResize="0"/>
          <p:nvPr/>
        </p:nvPicPr>
        <p:blipFill>
          <a:blip r:embed="rId4">
            <a:alphaModFix/>
          </a:blip>
          <a:stretch>
            <a:fillRect/>
          </a:stretch>
        </p:blipFill>
        <p:spPr>
          <a:xfrm>
            <a:off x="44475" y="1172613"/>
            <a:ext cx="2798275" cy="2798275"/>
          </a:xfrm>
          <a:prstGeom prst="rect">
            <a:avLst/>
          </a:prstGeom>
          <a:noFill/>
          <a:ln>
            <a:noFill/>
          </a:ln>
        </p:spPr>
      </p:pic>
      <p:pic>
        <p:nvPicPr>
          <p:cNvPr id="112" name="Google Shape;112;ge64ee51d36_0_48"/>
          <p:cNvPicPr preferRelativeResize="0"/>
          <p:nvPr/>
        </p:nvPicPr>
        <p:blipFill>
          <a:blip r:embed="rId5">
            <a:alphaModFix/>
          </a:blip>
          <a:stretch>
            <a:fillRect/>
          </a:stretch>
        </p:blipFill>
        <p:spPr>
          <a:xfrm>
            <a:off x="5953025" y="1197873"/>
            <a:ext cx="2880050" cy="28800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ge64ee51d36_0_42"/>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Archivo Black"/>
                <a:ea typeface="Archivo Black"/>
                <a:cs typeface="Archivo Black"/>
                <a:sym typeface="Archivo Black"/>
              </a:rPr>
              <a:t>a</a:t>
            </a:r>
            <a:r>
              <a:rPr lang="en-US">
                <a:latin typeface="Archivo Black"/>
                <a:ea typeface="Archivo Black"/>
                <a:cs typeface="Archivo Black"/>
                <a:sym typeface="Archivo Black"/>
              </a:rPr>
              <a:t>ctivity</a:t>
            </a:r>
            <a:endParaRPr>
              <a:latin typeface="Archivo Black"/>
              <a:ea typeface="Archivo Black"/>
              <a:cs typeface="Archivo Black"/>
              <a:sym typeface="Archivo Black"/>
            </a:endParaRPr>
          </a:p>
        </p:txBody>
      </p:sp>
      <p:sp>
        <p:nvSpPr>
          <p:cNvPr id="118" name="Google Shape;118;ge64ee51d36_0_42"/>
          <p:cNvSpPr txBox="1"/>
          <p:nvPr>
            <p:ph idx="1" type="body"/>
          </p:nvPr>
        </p:nvSpPr>
        <p:spPr>
          <a:xfrm>
            <a:off x="311700" y="1063625"/>
            <a:ext cx="6377700" cy="34164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sz="1200">
              <a:solidFill>
                <a:srgbClr val="FD5B66"/>
              </a:solidFill>
              <a:latin typeface="Sanchez"/>
              <a:ea typeface="Sanchez"/>
              <a:cs typeface="Sanchez"/>
              <a:sym typeface="Sanchez"/>
            </a:endParaRPr>
          </a:p>
          <a:p>
            <a:pPr indent="0" lvl="0" marL="0" rtl="0" algn="l">
              <a:lnSpc>
                <a:spcPct val="150000"/>
              </a:lnSpc>
              <a:spcBef>
                <a:spcPts val="0"/>
              </a:spcBef>
              <a:spcAft>
                <a:spcPts val="0"/>
              </a:spcAft>
              <a:buNone/>
            </a:pPr>
            <a:r>
              <a:rPr lang="en-US" sz="1500">
                <a:solidFill>
                  <a:srgbClr val="073F87"/>
                </a:solidFill>
                <a:latin typeface="Archivo Black"/>
                <a:ea typeface="Archivo Black"/>
                <a:cs typeface="Archivo Black"/>
                <a:sym typeface="Archivo Black"/>
              </a:rPr>
              <a:t>Coping Strategy Keychains </a:t>
            </a:r>
            <a:endParaRPr sz="1500">
              <a:solidFill>
                <a:srgbClr val="073F87"/>
              </a:solidFill>
              <a:latin typeface="Sanchez"/>
              <a:ea typeface="Sanchez"/>
              <a:cs typeface="Sanchez"/>
              <a:sym typeface="Sanchez"/>
            </a:endParaRPr>
          </a:p>
          <a:p>
            <a:pPr indent="-323850" lvl="0" marL="457200" rtl="0" algn="l">
              <a:lnSpc>
                <a:spcPct val="150000"/>
              </a:lnSpc>
              <a:spcBef>
                <a:spcPts val="0"/>
              </a:spcBef>
              <a:spcAft>
                <a:spcPts val="0"/>
              </a:spcAft>
              <a:buClr>
                <a:srgbClr val="073F87"/>
              </a:buClr>
              <a:buSzPts val="1500"/>
              <a:buFont typeface="Sanchez"/>
              <a:buChar char="●"/>
            </a:pPr>
            <a:r>
              <a:rPr lang="en-US" sz="1500">
                <a:solidFill>
                  <a:srgbClr val="073F87"/>
                </a:solidFill>
                <a:latin typeface="Sanchez"/>
                <a:ea typeface="Sanchez"/>
                <a:cs typeface="Sanchez"/>
                <a:sym typeface="Sanchez"/>
              </a:rPr>
              <a:t>Pass out an index card to each athlete. Take a minute or two to brainstorm out loud some positive coping skills. </a:t>
            </a:r>
            <a:endParaRPr sz="1500">
              <a:solidFill>
                <a:srgbClr val="073F87"/>
              </a:solidFill>
              <a:latin typeface="Sanchez"/>
              <a:ea typeface="Sanchez"/>
              <a:cs typeface="Sanchez"/>
              <a:sym typeface="Sanchez"/>
            </a:endParaRPr>
          </a:p>
          <a:p>
            <a:pPr indent="-323850" lvl="0" marL="457200" rtl="0" algn="l">
              <a:lnSpc>
                <a:spcPct val="150000"/>
              </a:lnSpc>
              <a:spcBef>
                <a:spcPts val="0"/>
              </a:spcBef>
              <a:spcAft>
                <a:spcPts val="0"/>
              </a:spcAft>
              <a:buClr>
                <a:srgbClr val="073F87"/>
              </a:buClr>
              <a:buSzPts val="1500"/>
              <a:buFont typeface="Sanchez"/>
              <a:buChar char="●"/>
            </a:pPr>
            <a:r>
              <a:rPr lang="en-US" sz="1500">
                <a:solidFill>
                  <a:srgbClr val="073F87"/>
                </a:solidFill>
                <a:latin typeface="Sanchez"/>
                <a:ea typeface="Sanchez"/>
                <a:cs typeface="Sanchez"/>
                <a:sym typeface="Sanchez"/>
              </a:rPr>
              <a:t>Then, invite athletes to write down three positive coping skills that resonate with them on their index card. They can also feel free to decorate their cards as they would like. </a:t>
            </a:r>
            <a:endParaRPr sz="1500">
              <a:solidFill>
                <a:srgbClr val="073F87"/>
              </a:solidFill>
              <a:latin typeface="Sanchez"/>
              <a:ea typeface="Sanchez"/>
              <a:cs typeface="Sanchez"/>
              <a:sym typeface="Sanchez"/>
            </a:endParaRPr>
          </a:p>
          <a:p>
            <a:pPr indent="-330200" lvl="0" marL="457200" rtl="0" algn="l">
              <a:lnSpc>
                <a:spcPct val="150000"/>
              </a:lnSpc>
              <a:spcBef>
                <a:spcPts val="0"/>
              </a:spcBef>
              <a:spcAft>
                <a:spcPts val="0"/>
              </a:spcAft>
              <a:buClr>
                <a:srgbClr val="073F87"/>
              </a:buClr>
              <a:buSzPts val="1600"/>
              <a:buFont typeface="Sanchez"/>
              <a:buChar char="●"/>
            </a:pPr>
            <a:r>
              <a:rPr lang="en-US" sz="1500">
                <a:solidFill>
                  <a:srgbClr val="073F87"/>
                </a:solidFill>
                <a:latin typeface="Sanchez"/>
                <a:ea typeface="Sanchez"/>
                <a:cs typeface="Sanchez"/>
                <a:sym typeface="Sanchez"/>
              </a:rPr>
              <a:t>Once they have finished, they can attach them to their equipment bags with ribbon so they will always have coping skills to turn to during practice or a competition.</a:t>
            </a:r>
            <a:r>
              <a:rPr lang="en-US" sz="1600">
                <a:solidFill>
                  <a:srgbClr val="073F87"/>
                </a:solidFill>
                <a:latin typeface="Sanchez"/>
                <a:ea typeface="Sanchez"/>
                <a:cs typeface="Sanchez"/>
                <a:sym typeface="Sanchez"/>
              </a:rPr>
              <a:t> </a:t>
            </a:r>
            <a:endParaRPr sz="1600"/>
          </a:p>
        </p:txBody>
      </p:sp>
      <p:pic>
        <p:nvPicPr>
          <p:cNvPr id="119" name="Google Shape;119;ge64ee51d36_0_42"/>
          <p:cNvPicPr preferRelativeResize="0"/>
          <p:nvPr/>
        </p:nvPicPr>
        <p:blipFill>
          <a:blip r:embed="rId3">
            <a:alphaModFix/>
          </a:blip>
          <a:stretch>
            <a:fillRect/>
          </a:stretch>
        </p:blipFill>
        <p:spPr>
          <a:xfrm>
            <a:off x="7531976" y="124801"/>
            <a:ext cx="1475174" cy="1475174"/>
          </a:xfrm>
          <a:prstGeom prst="rect">
            <a:avLst/>
          </a:prstGeom>
          <a:noFill/>
          <a:ln>
            <a:noFill/>
          </a:ln>
        </p:spPr>
      </p:pic>
      <p:pic>
        <p:nvPicPr>
          <p:cNvPr id="120" name="Google Shape;120;ge64ee51d36_0_42"/>
          <p:cNvPicPr preferRelativeResize="0"/>
          <p:nvPr/>
        </p:nvPicPr>
        <p:blipFill>
          <a:blip r:embed="rId4">
            <a:alphaModFix/>
          </a:blip>
          <a:stretch>
            <a:fillRect/>
          </a:stretch>
        </p:blipFill>
        <p:spPr>
          <a:xfrm>
            <a:off x="6521475" y="2869775"/>
            <a:ext cx="2622523" cy="19819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F87"/>
        </a:solidFill>
      </p:bgPr>
    </p:bg>
    <p:spTree>
      <p:nvGrpSpPr>
        <p:cNvPr id="124" name="Shape 124"/>
        <p:cNvGrpSpPr/>
        <p:nvPr/>
      </p:nvGrpSpPr>
      <p:grpSpPr>
        <a:xfrm>
          <a:off x="0" y="0"/>
          <a:ext cx="0" cy="0"/>
          <a:chOff x="0" y="0"/>
          <a:chExt cx="0" cy="0"/>
        </a:xfrm>
      </p:grpSpPr>
      <p:sp>
        <p:nvSpPr>
          <p:cNvPr id="125" name="Google Shape;125;g8c8700a8f2_0_48"/>
          <p:cNvSpPr txBox="1"/>
          <p:nvPr>
            <p:ph type="title"/>
          </p:nvPr>
        </p:nvSpPr>
        <p:spPr>
          <a:xfrm>
            <a:off x="267275" y="1386275"/>
            <a:ext cx="8520600" cy="626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200"/>
              <a:buNone/>
            </a:pPr>
            <a:r>
              <a:rPr b="0" lang="en-US" sz="3700">
                <a:solidFill>
                  <a:schemeClr val="lt1"/>
                </a:solidFill>
                <a:latin typeface="Archivo Black"/>
                <a:ea typeface="Archivo Black"/>
                <a:cs typeface="Archivo Black"/>
                <a:sym typeface="Archivo Black"/>
              </a:rPr>
              <a:t>know the </a:t>
            </a:r>
            <a:endParaRPr b="0" sz="3700">
              <a:solidFill>
                <a:schemeClr val="lt1"/>
              </a:solidFill>
              <a:latin typeface="Archivo Black"/>
              <a:ea typeface="Archivo Black"/>
              <a:cs typeface="Archivo Black"/>
              <a:sym typeface="Archivo Black"/>
            </a:endParaRPr>
          </a:p>
          <a:p>
            <a:pPr indent="0" lvl="0" marL="0" rtl="0" algn="ctr">
              <a:lnSpc>
                <a:spcPct val="100000"/>
              </a:lnSpc>
              <a:spcBef>
                <a:spcPts val="0"/>
              </a:spcBef>
              <a:spcAft>
                <a:spcPts val="0"/>
              </a:spcAft>
              <a:buSzPts val="3200"/>
              <a:buNone/>
            </a:pPr>
            <a:r>
              <a:rPr b="0" lang="en-US" sz="3700">
                <a:solidFill>
                  <a:schemeClr val="lt1"/>
                </a:solidFill>
                <a:latin typeface="Archivo Black"/>
                <a:ea typeface="Archivo Black"/>
                <a:cs typeface="Archivo Black"/>
                <a:sym typeface="Archivo Black"/>
              </a:rPr>
              <a:t>warning signs</a:t>
            </a:r>
            <a:endParaRPr b="0" sz="3700">
              <a:solidFill>
                <a:schemeClr val="lt1"/>
              </a:solidFill>
              <a:latin typeface="Archivo Black"/>
              <a:ea typeface="Archivo Black"/>
              <a:cs typeface="Archivo Black"/>
              <a:sym typeface="Archivo Black"/>
            </a:endParaRPr>
          </a:p>
          <a:p>
            <a:pPr indent="0" lvl="0" marL="0" rtl="0" algn="ctr">
              <a:lnSpc>
                <a:spcPct val="100000"/>
              </a:lnSpc>
              <a:spcBef>
                <a:spcPts val="0"/>
              </a:spcBef>
              <a:spcAft>
                <a:spcPts val="0"/>
              </a:spcAft>
              <a:buSzPts val="3200"/>
              <a:buNone/>
            </a:pPr>
            <a:r>
              <a:t/>
            </a:r>
            <a:endParaRPr b="0" sz="1800">
              <a:solidFill>
                <a:schemeClr val="lt1"/>
              </a:solidFill>
              <a:latin typeface="Sanchez"/>
              <a:ea typeface="Sanchez"/>
              <a:cs typeface="Sanchez"/>
              <a:sym typeface="Sanchez"/>
            </a:endParaRPr>
          </a:p>
          <a:p>
            <a:pPr indent="0" lvl="0" marL="0" rtl="0" algn="ctr">
              <a:lnSpc>
                <a:spcPct val="100000"/>
              </a:lnSpc>
              <a:spcBef>
                <a:spcPts val="0"/>
              </a:spcBef>
              <a:spcAft>
                <a:spcPts val="0"/>
              </a:spcAft>
              <a:buSzPts val="3200"/>
              <a:buNone/>
            </a:pPr>
            <a:r>
              <a:rPr b="0" lang="en-US" sz="1800">
                <a:solidFill>
                  <a:schemeClr val="lt1"/>
                </a:solidFill>
                <a:latin typeface="Sanchez"/>
                <a:ea typeface="Sanchez"/>
                <a:cs typeface="Sanchez"/>
                <a:sym typeface="Sanchez"/>
              </a:rPr>
              <a:t>Suicide warning sides require immediate attention. </a:t>
            </a:r>
            <a:endParaRPr b="0" sz="1800">
              <a:solidFill>
                <a:schemeClr val="lt1"/>
              </a:solidFill>
              <a:latin typeface="Sanchez"/>
              <a:ea typeface="Sanchez"/>
              <a:cs typeface="Sanchez"/>
              <a:sym typeface="Sanchez"/>
            </a:endParaRPr>
          </a:p>
          <a:p>
            <a:pPr indent="0" lvl="0" marL="0" rtl="0" algn="ctr">
              <a:lnSpc>
                <a:spcPct val="100000"/>
              </a:lnSpc>
              <a:spcBef>
                <a:spcPts val="0"/>
              </a:spcBef>
              <a:spcAft>
                <a:spcPts val="0"/>
              </a:spcAft>
              <a:buSzPts val="3200"/>
              <a:buNone/>
            </a:pPr>
            <a:r>
              <a:rPr b="0" lang="en-US" sz="1800">
                <a:solidFill>
                  <a:schemeClr val="lt1"/>
                </a:solidFill>
                <a:latin typeface="Sanchez"/>
                <a:ea typeface="Sanchez"/>
                <a:cs typeface="Sanchez"/>
                <a:sym typeface="Sanchez"/>
              </a:rPr>
              <a:t>Know what to look out for in student athletes. </a:t>
            </a:r>
            <a:endParaRPr b="0" sz="1800">
              <a:solidFill>
                <a:schemeClr val="lt1"/>
              </a:solidFill>
              <a:latin typeface="Sanchez"/>
              <a:ea typeface="Sanchez"/>
              <a:cs typeface="Sanchez"/>
              <a:sym typeface="Sanchez"/>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g8c8700a8f2_0_63"/>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b="0" lang="en-US">
                <a:solidFill>
                  <a:srgbClr val="FD5C64"/>
                </a:solidFill>
                <a:latin typeface="Archivo Black"/>
                <a:ea typeface="Archivo Black"/>
                <a:cs typeface="Archivo Black"/>
                <a:sym typeface="Archivo Black"/>
              </a:rPr>
              <a:t>general </a:t>
            </a:r>
            <a:r>
              <a:rPr b="0" lang="en-US">
                <a:solidFill>
                  <a:srgbClr val="FD5C64"/>
                </a:solidFill>
                <a:latin typeface="Archivo Black"/>
                <a:ea typeface="Archivo Black"/>
                <a:cs typeface="Archivo Black"/>
                <a:sym typeface="Archivo Black"/>
              </a:rPr>
              <a:t>resources</a:t>
            </a:r>
            <a:endParaRPr b="0">
              <a:solidFill>
                <a:srgbClr val="FD5C64"/>
              </a:solidFill>
              <a:latin typeface="Archivo Black"/>
              <a:ea typeface="Archivo Black"/>
              <a:cs typeface="Archivo Black"/>
              <a:sym typeface="Archivo Black"/>
            </a:endParaRPr>
          </a:p>
        </p:txBody>
      </p:sp>
      <p:sp>
        <p:nvSpPr>
          <p:cNvPr id="131" name="Google Shape;131;g8c8700a8f2_0_63"/>
          <p:cNvSpPr txBox="1"/>
          <p:nvPr>
            <p:ph idx="1" type="body"/>
          </p:nvPr>
        </p:nvSpPr>
        <p:spPr>
          <a:xfrm>
            <a:off x="311700" y="1347900"/>
            <a:ext cx="85206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073F87"/>
              </a:buClr>
              <a:buSzPts val="1800"/>
              <a:buFont typeface="Sanchez"/>
              <a:buChar char="●"/>
            </a:pPr>
            <a:r>
              <a:rPr lang="en-US">
                <a:solidFill>
                  <a:srgbClr val="073F87"/>
                </a:solidFill>
                <a:latin typeface="Sanchez"/>
                <a:ea typeface="Sanchez"/>
                <a:cs typeface="Sanchez"/>
                <a:sym typeface="Sanchez"/>
              </a:rPr>
              <a:t>National Suicide Prevention Hotline: call 1-800-273-TALK(8255)</a:t>
            </a:r>
            <a:endParaRPr>
              <a:solidFill>
                <a:srgbClr val="073F87"/>
              </a:solidFill>
              <a:latin typeface="Sanchez"/>
              <a:ea typeface="Sanchez"/>
              <a:cs typeface="Sanchez"/>
              <a:sym typeface="Sanchez"/>
            </a:endParaRPr>
          </a:p>
          <a:p>
            <a:pPr indent="-342900" lvl="0" marL="457200" rtl="0" algn="l">
              <a:lnSpc>
                <a:spcPct val="115000"/>
              </a:lnSpc>
              <a:spcBef>
                <a:spcPts val="0"/>
              </a:spcBef>
              <a:spcAft>
                <a:spcPts val="0"/>
              </a:spcAft>
              <a:buClr>
                <a:srgbClr val="073F87"/>
              </a:buClr>
              <a:buSzPts val="1800"/>
              <a:buFont typeface="Sanchez"/>
              <a:buChar char="●"/>
            </a:pPr>
            <a:r>
              <a:rPr lang="en-US">
                <a:solidFill>
                  <a:srgbClr val="073F87"/>
                </a:solidFill>
                <a:latin typeface="Sanchez"/>
                <a:ea typeface="Sanchez"/>
                <a:cs typeface="Sanchez"/>
                <a:sym typeface="Sanchez"/>
              </a:rPr>
              <a:t>Copline: call Call 1-877-YOUTHLINE for teen-to-teen counseling</a:t>
            </a:r>
            <a:endParaRPr>
              <a:solidFill>
                <a:srgbClr val="073F87"/>
              </a:solidFill>
              <a:latin typeface="Sanchez"/>
              <a:ea typeface="Sanchez"/>
              <a:cs typeface="Sanchez"/>
              <a:sym typeface="Sanchez"/>
            </a:endParaRPr>
          </a:p>
          <a:p>
            <a:pPr indent="-323850" lvl="1" marL="914400" rtl="0" algn="l">
              <a:lnSpc>
                <a:spcPct val="160000"/>
              </a:lnSpc>
              <a:spcBef>
                <a:spcPts val="0"/>
              </a:spcBef>
              <a:spcAft>
                <a:spcPts val="0"/>
              </a:spcAft>
              <a:buClr>
                <a:srgbClr val="073F87"/>
              </a:buClr>
              <a:buSzPts val="1500"/>
              <a:buFont typeface="Sanchez"/>
              <a:buChar char="○"/>
            </a:pPr>
            <a:r>
              <a:rPr lang="en-US" sz="1500">
                <a:solidFill>
                  <a:srgbClr val="073F87"/>
                </a:solidFill>
                <a:highlight>
                  <a:schemeClr val="lt1"/>
                </a:highlight>
                <a:latin typeface="Sanchez"/>
                <a:ea typeface="Sanchez"/>
                <a:cs typeface="Sanchez"/>
                <a:sym typeface="Sanchez"/>
              </a:rPr>
              <a:t>Call 1-800-Suicida for Spanish speakers</a:t>
            </a:r>
            <a:endParaRPr>
              <a:solidFill>
                <a:srgbClr val="073F87"/>
              </a:solidFill>
              <a:highlight>
                <a:schemeClr val="lt1"/>
              </a:highlight>
              <a:latin typeface="Sanchez"/>
              <a:ea typeface="Sanchez"/>
              <a:cs typeface="Sanchez"/>
              <a:sym typeface="Sanchez"/>
            </a:endParaRPr>
          </a:p>
          <a:p>
            <a:pPr indent="-342900" lvl="0" marL="457200" rtl="0" algn="l">
              <a:lnSpc>
                <a:spcPct val="115000"/>
              </a:lnSpc>
              <a:spcBef>
                <a:spcPts val="0"/>
              </a:spcBef>
              <a:spcAft>
                <a:spcPts val="0"/>
              </a:spcAft>
              <a:buClr>
                <a:srgbClr val="073F87"/>
              </a:buClr>
              <a:buSzPts val="1800"/>
              <a:buFont typeface="Sanchez"/>
              <a:buChar char="●"/>
            </a:pPr>
            <a:r>
              <a:rPr lang="en-US">
                <a:solidFill>
                  <a:srgbClr val="073F87"/>
                </a:solidFill>
                <a:latin typeface="Sanchez"/>
                <a:ea typeface="Sanchez"/>
                <a:cs typeface="Sanchez"/>
                <a:sym typeface="Sanchez"/>
              </a:rPr>
              <a:t>Teen Line: </a:t>
            </a:r>
            <a:r>
              <a:rPr lang="en-US" u="sng">
                <a:solidFill>
                  <a:srgbClr val="073F87"/>
                </a:solidFill>
                <a:latin typeface="Sanchez"/>
                <a:ea typeface="Sanchez"/>
                <a:cs typeface="Sanchez"/>
                <a:sym typeface="Sanchez"/>
                <a:hlinkClick r:id="rId3">
                  <a:extLst>
                    <a:ext uri="{A12FA001-AC4F-418D-AE19-62706E023703}">
                      <ahyp:hlinkClr val="tx"/>
                    </a:ext>
                  </a:extLst>
                </a:hlinkClick>
              </a:rPr>
              <a:t>teenonline.org</a:t>
            </a:r>
            <a:r>
              <a:rPr lang="en-US">
                <a:solidFill>
                  <a:srgbClr val="073F87"/>
                </a:solidFill>
                <a:latin typeface="Sanchez"/>
                <a:ea typeface="Sanchez"/>
                <a:cs typeface="Sanchez"/>
                <a:sym typeface="Sanchez"/>
              </a:rPr>
              <a:t> </a:t>
            </a:r>
            <a:endParaRPr>
              <a:solidFill>
                <a:srgbClr val="073F87"/>
              </a:solidFill>
              <a:latin typeface="Sanchez"/>
              <a:ea typeface="Sanchez"/>
              <a:cs typeface="Sanchez"/>
              <a:sym typeface="Sanchez"/>
            </a:endParaRPr>
          </a:p>
          <a:p>
            <a:pPr indent="-342900" lvl="0" marL="457200" rtl="0" algn="l">
              <a:lnSpc>
                <a:spcPct val="115000"/>
              </a:lnSpc>
              <a:spcBef>
                <a:spcPts val="0"/>
              </a:spcBef>
              <a:spcAft>
                <a:spcPts val="0"/>
              </a:spcAft>
              <a:buClr>
                <a:srgbClr val="073F87"/>
              </a:buClr>
              <a:buSzPts val="1800"/>
              <a:buFont typeface="Sanchez"/>
              <a:buChar char="●"/>
            </a:pPr>
            <a:r>
              <a:rPr lang="en-US">
                <a:solidFill>
                  <a:srgbClr val="073F87"/>
                </a:solidFill>
                <a:highlight>
                  <a:schemeClr val="lt1"/>
                </a:highlight>
                <a:uFill>
                  <a:noFill/>
                </a:uFill>
                <a:latin typeface="Sanchez"/>
                <a:ea typeface="Sanchez"/>
                <a:cs typeface="Sanchez"/>
                <a:sym typeface="Sanchez"/>
                <a:hlinkClick r:id="rId4">
                  <a:extLst>
                    <a:ext uri="{A12FA001-AC4F-418D-AE19-62706E023703}">
                      <ahyp:hlinkClr val="tx"/>
                    </a:ext>
                  </a:extLst>
                </a:hlinkClick>
              </a:rPr>
              <a:t>The Trevor Project</a:t>
            </a:r>
            <a:r>
              <a:rPr lang="en-US">
                <a:solidFill>
                  <a:srgbClr val="073F87"/>
                </a:solidFill>
                <a:highlight>
                  <a:schemeClr val="lt1"/>
                </a:highlight>
                <a:latin typeface="Sanchez"/>
                <a:ea typeface="Sanchez"/>
                <a:cs typeface="Sanchez"/>
                <a:sym typeface="Sanchez"/>
              </a:rPr>
              <a:t> – LGBTQ Crisis Hotline</a:t>
            </a:r>
            <a:endParaRPr>
              <a:solidFill>
                <a:srgbClr val="073F87"/>
              </a:solidFill>
              <a:highlight>
                <a:schemeClr val="lt1"/>
              </a:highlight>
              <a:latin typeface="Sanchez"/>
              <a:ea typeface="Sanchez"/>
              <a:cs typeface="Sanchez"/>
              <a:sym typeface="Sanchez"/>
            </a:endParaRPr>
          </a:p>
          <a:p>
            <a:pPr indent="-342900" lvl="1" marL="914400" rtl="0" algn="l">
              <a:lnSpc>
                <a:spcPct val="115000"/>
              </a:lnSpc>
              <a:spcBef>
                <a:spcPts val="0"/>
              </a:spcBef>
              <a:spcAft>
                <a:spcPts val="0"/>
              </a:spcAft>
              <a:buClr>
                <a:srgbClr val="073F87"/>
              </a:buClr>
              <a:buSzPts val="1800"/>
              <a:buFont typeface="Sanchez"/>
              <a:buChar char="○"/>
            </a:pPr>
            <a:r>
              <a:rPr lang="en-US" sz="1800">
                <a:solidFill>
                  <a:srgbClr val="073F87"/>
                </a:solidFill>
                <a:highlight>
                  <a:schemeClr val="lt1"/>
                </a:highlight>
                <a:latin typeface="Sanchez"/>
                <a:ea typeface="Sanchez"/>
                <a:cs typeface="Sanchez"/>
                <a:sym typeface="Sanchez"/>
              </a:rPr>
              <a:t>Call 1-866-488-738</a:t>
            </a:r>
            <a:endParaRPr sz="1800">
              <a:solidFill>
                <a:srgbClr val="073F87"/>
              </a:solidFill>
              <a:highlight>
                <a:schemeClr val="lt1"/>
              </a:highlight>
              <a:latin typeface="Sanchez"/>
              <a:ea typeface="Sanchez"/>
              <a:cs typeface="Sanchez"/>
              <a:sym typeface="Sanchez"/>
            </a:endParaRPr>
          </a:p>
          <a:p>
            <a:pPr indent="-342900" lvl="0" marL="457200" rtl="0" algn="l">
              <a:lnSpc>
                <a:spcPct val="115000"/>
              </a:lnSpc>
              <a:spcBef>
                <a:spcPts val="0"/>
              </a:spcBef>
              <a:spcAft>
                <a:spcPts val="0"/>
              </a:spcAft>
              <a:buClr>
                <a:srgbClr val="073F87"/>
              </a:buClr>
              <a:buSzPts val="1800"/>
              <a:buFont typeface="Sanchez"/>
              <a:buChar char="●"/>
            </a:pPr>
            <a:r>
              <a:rPr lang="en-US">
                <a:solidFill>
                  <a:srgbClr val="073F87"/>
                </a:solidFill>
                <a:latin typeface="Sanchez"/>
                <a:ea typeface="Sanchez"/>
                <a:cs typeface="Sanchez"/>
                <a:sym typeface="Sanchez"/>
              </a:rPr>
              <a:t>[OMM specific crisis chatline]</a:t>
            </a:r>
            <a:endParaRPr>
              <a:solidFill>
                <a:srgbClr val="073F87"/>
              </a:solidFill>
              <a:latin typeface="Sanchez"/>
              <a:ea typeface="Sanchez"/>
              <a:cs typeface="Sanchez"/>
              <a:sym typeface="Sanchez"/>
            </a:endParaRPr>
          </a:p>
          <a:p>
            <a:pPr indent="0" lvl="0" marL="0" rtl="0" algn="l">
              <a:lnSpc>
                <a:spcPct val="115000"/>
              </a:lnSpc>
              <a:spcBef>
                <a:spcPts val="0"/>
              </a:spcBef>
              <a:spcAft>
                <a:spcPts val="0"/>
              </a:spcAft>
              <a:buNone/>
            </a:pPr>
            <a:r>
              <a:t/>
            </a:r>
            <a:endParaRPr>
              <a:solidFill>
                <a:srgbClr val="073F87"/>
              </a:solidFill>
              <a:latin typeface="Sanchez"/>
              <a:ea typeface="Sanchez"/>
              <a:cs typeface="Sanchez"/>
              <a:sym typeface="Sanchez"/>
            </a:endParaRPr>
          </a:p>
          <a:p>
            <a:pPr indent="0" lvl="0" marL="0" rtl="0" algn="l">
              <a:lnSpc>
                <a:spcPct val="115000"/>
              </a:lnSpc>
              <a:spcBef>
                <a:spcPts val="0"/>
              </a:spcBef>
              <a:spcAft>
                <a:spcPts val="0"/>
              </a:spcAft>
              <a:buNone/>
            </a:pPr>
            <a:r>
              <a:t/>
            </a:r>
            <a:endParaRPr>
              <a:solidFill>
                <a:srgbClr val="073F87"/>
              </a:solidFill>
              <a:latin typeface="Sanchez"/>
              <a:ea typeface="Sanchez"/>
              <a:cs typeface="Sanchez"/>
              <a:sym typeface="Sanchez"/>
            </a:endParaRPr>
          </a:p>
        </p:txBody>
      </p:sp>
      <p:pic>
        <p:nvPicPr>
          <p:cNvPr id="132" name="Google Shape;132;g8c8700a8f2_0_63"/>
          <p:cNvPicPr preferRelativeResize="0"/>
          <p:nvPr/>
        </p:nvPicPr>
        <p:blipFill>
          <a:blip r:embed="rId5">
            <a:alphaModFix/>
          </a:blip>
          <a:stretch>
            <a:fillRect/>
          </a:stretch>
        </p:blipFill>
        <p:spPr>
          <a:xfrm>
            <a:off x="7531976" y="124801"/>
            <a:ext cx="1475174" cy="14751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g8c8700a8f2_0_58"/>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b="0" lang="en-US">
                <a:solidFill>
                  <a:srgbClr val="FD5C64"/>
                </a:solidFill>
                <a:latin typeface="Archivo Black"/>
                <a:ea typeface="Archivo Black"/>
                <a:cs typeface="Archivo Black"/>
                <a:sym typeface="Archivo Black"/>
              </a:rPr>
              <a:t>our school’s mental </a:t>
            </a:r>
            <a:endParaRPr b="0">
              <a:solidFill>
                <a:srgbClr val="FD5C64"/>
              </a:solidFill>
              <a:latin typeface="Archivo Black"/>
              <a:ea typeface="Archivo Black"/>
              <a:cs typeface="Archivo Black"/>
              <a:sym typeface="Archivo Black"/>
            </a:endParaRPr>
          </a:p>
          <a:p>
            <a:pPr indent="0" lvl="0" marL="0" rtl="0" algn="l">
              <a:lnSpc>
                <a:spcPct val="100000"/>
              </a:lnSpc>
              <a:spcBef>
                <a:spcPts val="0"/>
              </a:spcBef>
              <a:spcAft>
                <a:spcPts val="0"/>
              </a:spcAft>
              <a:buSzPts val="3200"/>
              <a:buNone/>
            </a:pPr>
            <a:r>
              <a:rPr b="0" lang="en-US">
                <a:solidFill>
                  <a:srgbClr val="FD5C64"/>
                </a:solidFill>
                <a:latin typeface="Archivo Black"/>
                <a:ea typeface="Archivo Black"/>
                <a:cs typeface="Archivo Black"/>
                <a:sym typeface="Archivo Black"/>
              </a:rPr>
              <a:t>health resources</a:t>
            </a:r>
            <a:endParaRPr b="0">
              <a:solidFill>
                <a:srgbClr val="FD5C64"/>
              </a:solidFill>
              <a:latin typeface="Archivo Black"/>
              <a:ea typeface="Archivo Black"/>
              <a:cs typeface="Archivo Black"/>
              <a:sym typeface="Archivo Black"/>
            </a:endParaRPr>
          </a:p>
        </p:txBody>
      </p:sp>
      <p:sp>
        <p:nvSpPr>
          <p:cNvPr id="138" name="Google Shape;138;g8c8700a8f2_0_58"/>
          <p:cNvSpPr txBox="1"/>
          <p:nvPr>
            <p:ph idx="1" type="body"/>
          </p:nvPr>
        </p:nvSpPr>
        <p:spPr>
          <a:xfrm>
            <a:off x="311700" y="188882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US">
                <a:solidFill>
                  <a:srgbClr val="073F87"/>
                </a:solidFill>
                <a:latin typeface="Sanchez"/>
                <a:ea typeface="Sanchez"/>
                <a:cs typeface="Sanchez"/>
                <a:sym typeface="Sanchez"/>
              </a:rPr>
              <a:t>***Please fill this slide with your school specific resources. This would include contact information for members of the counseling department, school psychologists, and other teachers or faculty members who are willing to support this initiative***</a:t>
            </a:r>
            <a:endParaRPr>
              <a:solidFill>
                <a:srgbClr val="073F87"/>
              </a:solidFill>
              <a:latin typeface="Sanchez"/>
              <a:ea typeface="Sanchez"/>
              <a:cs typeface="Sanchez"/>
              <a:sym typeface="Sanchez"/>
            </a:endParaRPr>
          </a:p>
          <a:p>
            <a:pPr indent="0" lvl="0" marL="0" rtl="0" algn="l">
              <a:lnSpc>
                <a:spcPct val="115000"/>
              </a:lnSpc>
              <a:spcBef>
                <a:spcPts val="1600"/>
              </a:spcBef>
              <a:spcAft>
                <a:spcPts val="0"/>
              </a:spcAft>
              <a:buSzPts val="1800"/>
              <a:buNone/>
            </a:pPr>
            <a:r>
              <a:t/>
            </a:r>
            <a:endParaRPr/>
          </a:p>
        </p:txBody>
      </p:sp>
      <p:pic>
        <p:nvPicPr>
          <p:cNvPr id="139" name="Google Shape;139;g8c8700a8f2_0_58"/>
          <p:cNvPicPr preferRelativeResize="0"/>
          <p:nvPr/>
        </p:nvPicPr>
        <p:blipFill>
          <a:blip r:embed="rId3">
            <a:alphaModFix/>
          </a:blip>
          <a:stretch>
            <a:fillRect/>
          </a:stretch>
        </p:blipFill>
        <p:spPr>
          <a:xfrm>
            <a:off x="7531976" y="124801"/>
            <a:ext cx="1475174" cy="14751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43" name="Shape 143"/>
        <p:cNvGrpSpPr/>
        <p:nvPr/>
      </p:nvGrpSpPr>
      <p:grpSpPr>
        <a:xfrm>
          <a:off x="0" y="0"/>
          <a:ext cx="0" cy="0"/>
          <a:chOff x="0" y="0"/>
          <a:chExt cx="0" cy="0"/>
        </a:xfrm>
      </p:grpSpPr>
      <p:sp>
        <p:nvSpPr>
          <p:cNvPr id="144" name="Google Shape;144;p13"/>
          <p:cNvSpPr txBox="1"/>
          <p:nvPr>
            <p:ph type="title"/>
          </p:nvPr>
        </p:nvSpPr>
        <p:spPr>
          <a:xfrm>
            <a:off x="160675" y="389200"/>
            <a:ext cx="8520600" cy="16101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10000"/>
              <a:buFont typeface="Lato"/>
              <a:buNone/>
            </a:pPr>
            <a:r>
              <a:rPr lang="en-US" sz="6000">
                <a:solidFill>
                  <a:srgbClr val="073F87"/>
                </a:solidFill>
                <a:latin typeface="Spartan"/>
                <a:ea typeface="Spartan"/>
                <a:cs typeface="Spartan"/>
                <a:sym typeface="Spartan"/>
              </a:rPr>
              <a:t>ready to get started?</a:t>
            </a:r>
            <a:endParaRPr>
              <a:solidFill>
                <a:srgbClr val="073F87"/>
              </a:solidFill>
            </a:endParaRPr>
          </a:p>
        </p:txBody>
      </p:sp>
      <p:sp>
        <p:nvSpPr>
          <p:cNvPr id="145" name="Google Shape;145;p13"/>
          <p:cNvSpPr txBox="1"/>
          <p:nvPr>
            <p:ph idx="1" type="body"/>
          </p:nvPr>
        </p:nvSpPr>
        <p:spPr>
          <a:xfrm>
            <a:off x="0" y="3562917"/>
            <a:ext cx="8520600" cy="1071600"/>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lang="en-US"/>
              <a:t>       </a:t>
            </a:r>
            <a:endParaRPr>
              <a:solidFill>
                <a:srgbClr val="073F87"/>
              </a:solidFill>
            </a:endParaRPr>
          </a:p>
          <a:p>
            <a:pPr indent="0" lvl="0" marL="114300" rtl="0" algn="ctr">
              <a:lnSpc>
                <a:spcPct val="115000"/>
              </a:lnSpc>
              <a:spcBef>
                <a:spcPts val="0"/>
              </a:spcBef>
              <a:spcAft>
                <a:spcPts val="0"/>
              </a:spcAft>
              <a:buSzPts val="1800"/>
              <a:buNone/>
            </a:pPr>
            <a:r>
              <a:rPr lang="en-US">
                <a:solidFill>
                  <a:srgbClr val="073F87"/>
                </a:solidFill>
                <a:latin typeface="Arial"/>
                <a:ea typeface="Arial"/>
                <a:cs typeface="Arial"/>
                <a:sym typeface="Arial"/>
              </a:rPr>
              <a:t>  @our.minds.matter</a:t>
            </a:r>
            <a:endParaRPr>
              <a:solidFill>
                <a:srgbClr val="073F87"/>
              </a:solidFill>
            </a:endParaRPr>
          </a:p>
        </p:txBody>
      </p:sp>
      <p:pic>
        <p:nvPicPr>
          <p:cNvPr id="146" name="Google Shape;146;p13"/>
          <p:cNvPicPr preferRelativeResize="0"/>
          <p:nvPr/>
        </p:nvPicPr>
        <p:blipFill rotWithShape="1">
          <a:blip r:embed="rId3">
            <a:alphaModFix/>
          </a:blip>
          <a:srcRect b="0" l="0" r="0" t="0"/>
          <a:stretch/>
        </p:blipFill>
        <p:spPr>
          <a:xfrm>
            <a:off x="3096816" y="3945891"/>
            <a:ext cx="305650" cy="305650"/>
          </a:xfrm>
          <a:prstGeom prst="rect">
            <a:avLst/>
          </a:prstGeom>
          <a:noFill/>
          <a:ln>
            <a:noFill/>
          </a:ln>
        </p:spPr>
      </p:pic>
      <p:sp>
        <p:nvSpPr>
          <p:cNvPr id="147" name="Google Shape;147;p13"/>
          <p:cNvSpPr txBox="1"/>
          <p:nvPr/>
        </p:nvSpPr>
        <p:spPr>
          <a:xfrm>
            <a:off x="2377900" y="2187638"/>
            <a:ext cx="3961800" cy="1569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800">
                <a:solidFill>
                  <a:schemeClr val="lt1"/>
                </a:solidFill>
                <a:latin typeface="Sanchez"/>
                <a:ea typeface="Sanchez"/>
                <a:cs typeface="Sanchez"/>
                <a:sym typeface="Sanchez"/>
              </a:rPr>
              <a:t>visit the </a:t>
            </a:r>
            <a:r>
              <a:rPr lang="en-US" sz="1800">
                <a:solidFill>
                  <a:schemeClr val="lt1"/>
                </a:solidFill>
                <a:latin typeface="Archivo Black"/>
                <a:ea typeface="Archivo Black"/>
                <a:cs typeface="Archivo Black"/>
                <a:sym typeface="Archivo Black"/>
              </a:rPr>
              <a:t>athletes’ minds matter portal </a:t>
            </a:r>
            <a:r>
              <a:rPr lang="en-US" sz="1800">
                <a:solidFill>
                  <a:schemeClr val="lt1"/>
                </a:solidFill>
                <a:latin typeface="Sanchez"/>
                <a:ea typeface="Sanchez"/>
                <a:cs typeface="Sanchez"/>
                <a:sym typeface="Sanchez"/>
              </a:rPr>
              <a:t>for all the resources and activities you need to spark the conversation about mental health</a:t>
            </a:r>
            <a:r>
              <a:rPr lang="en-US" sz="1800">
                <a:solidFill>
                  <a:srgbClr val="FC5B63"/>
                </a:solidFill>
                <a:latin typeface="Sanchez"/>
                <a:ea typeface="Sanchez"/>
                <a:cs typeface="Sanchez"/>
                <a:sym typeface="Sanchez"/>
              </a:rPr>
              <a:t> </a:t>
            </a:r>
            <a:endParaRPr sz="1800">
              <a:solidFill>
                <a:srgbClr val="FC5B63"/>
              </a:solidFill>
              <a:latin typeface="Sanchez"/>
              <a:ea typeface="Sanchez"/>
              <a:cs typeface="Sanchez"/>
              <a:sym typeface="Sanchez"/>
            </a:endParaRPr>
          </a:p>
        </p:txBody>
      </p:sp>
      <p:pic>
        <p:nvPicPr>
          <p:cNvPr id="148" name="Google Shape;148;p13"/>
          <p:cNvPicPr preferRelativeResize="0"/>
          <p:nvPr/>
        </p:nvPicPr>
        <p:blipFill>
          <a:blip r:embed="rId4">
            <a:alphaModFix/>
          </a:blip>
          <a:stretch>
            <a:fillRect/>
          </a:stretch>
        </p:blipFill>
        <p:spPr>
          <a:xfrm>
            <a:off x="7531976" y="124801"/>
            <a:ext cx="1475174" cy="14751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pic>
        <p:nvPicPr>
          <p:cNvPr id="53" name="Google Shape;53;gb8916f0175_0_0"/>
          <p:cNvPicPr preferRelativeResize="0"/>
          <p:nvPr/>
        </p:nvPicPr>
        <p:blipFill>
          <a:blip r:embed="rId3">
            <a:alphaModFix/>
          </a:blip>
          <a:stretch>
            <a:fillRect/>
          </a:stretch>
        </p:blipFill>
        <p:spPr>
          <a:xfrm>
            <a:off x="114300" y="853669"/>
            <a:ext cx="8915400" cy="4289837"/>
          </a:xfrm>
          <a:prstGeom prst="rect">
            <a:avLst/>
          </a:prstGeom>
          <a:noFill/>
          <a:ln>
            <a:noFill/>
          </a:ln>
        </p:spPr>
      </p:pic>
      <p:sp>
        <p:nvSpPr>
          <p:cNvPr id="54" name="Google Shape;54;gb8916f0175_0_0"/>
          <p:cNvSpPr txBox="1"/>
          <p:nvPr>
            <p:ph idx="4294967295" type="title"/>
          </p:nvPr>
        </p:nvSpPr>
        <p:spPr>
          <a:xfrm>
            <a:off x="569006" y="46191"/>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rgbClr val="F55E61"/>
              </a:buClr>
              <a:buSzPts val="3300"/>
              <a:buFont typeface="Spartan"/>
              <a:buNone/>
            </a:pPr>
            <a:r>
              <a:rPr b="0" lang="en-US" sz="3000">
                <a:solidFill>
                  <a:srgbClr val="F55E61"/>
                </a:solidFill>
                <a:latin typeface="Archivo Black"/>
                <a:ea typeface="Archivo Black"/>
                <a:cs typeface="Archivo Black"/>
                <a:sym typeface="Archivo Black"/>
              </a:rPr>
              <a:t>Our Minds Matter</a:t>
            </a:r>
            <a:endParaRPr b="0" sz="3000">
              <a:latin typeface="Archivo Black"/>
              <a:ea typeface="Archivo Black"/>
              <a:cs typeface="Archivo Black"/>
              <a:sym typeface="Archivo Black"/>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pic>
        <p:nvPicPr>
          <p:cNvPr id="59" name="Google Shape;59;g8c8700a8f2_0_13"/>
          <p:cNvPicPr preferRelativeResize="0"/>
          <p:nvPr/>
        </p:nvPicPr>
        <p:blipFill>
          <a:blip r:embed="rId3">
            <a:alphaModFix/>
          </a:blip>
          <a:stretch>
            <a:fillRect/>
          </a:stretch>
        </p:blipFill>
        <p:spPr>
          <a:xfrm>
            <a:off x="4679275" y="88100"/>
            <a:ext cx="3737896" cy="4838700"/>
          </a:xfrm>
          <a:prstGeom prst="rect">
            <a:avLst/>
          </a:prstGeom>
          <a:noFill/>
          <a:ln>
            <a:noFill/>
          </a:ln>
        </p:spPr>
      </p:pic>
      <p:pic>
        <p:nvPicPr>
          <p:cNvPr id="60" name="Google Shape;60;g8c8700a8f2_0_13"/>
          <p:cNvPicPr preferRelativeResize="0"/>
          <p:nvPr/>
        </p:nvPicPr>
        <p:blipFill>
          <a:blip r:embed="rId4">
            <a:alphaModFix/>
          </a:blip>
          <a:stretch>
            <a:fillRect/>
          </a:stretch>
        </p:blipFill>
        <p:spPr>
          <a:xfrm>
            <a:off x="572575" y="152400"/>
            <a:ext cx="3737896" cy="4838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pic>
        <p:nvPicPr>
          <p:cNvPr id="65" name="Google Shape;65;g8c8700a8f2_0_20"/>
          <p:cNvPicPr preferRelativeResize="0"/>
          <p:nvPr/>
        </p:nvPicPr>
        <p:blipFill>
          <a:blip r:embed="rId3">
            <a:alphaModFix/>
          </a:blip>
          <a:stretch>
            <a:fillRect/>
          </a:stretch>
        </p:blipFill>
        <p:spPr>
          <a:xfrm>
            <a:off x="376025" y="152400"/>
            <a:ext cx="3737896" cy="4838700"/>
          </a:xfrm>
          <a:prstGeom prst="rect">
            <a:avLst/>
          </a:prstGeom>
          <a:noFill/>
          <a:ln>
            <a:noFill/>
          </a:ln>
        </p:spPr>
      </p:pic>
      <p:pic>
        <p:nvPicPr>
          <p:cNvPr id="66" name="Google Shape;66;g8c8700a8f2_0_20"/>
          <p:cNvPicPr preferRelativeResize="0"/>
          <p:nvPr/>
        </p:nvPicPr>
        <p:blipFill>
          <a:blip r:embed="rId4">
            <a:alphaModFix/>
          </a:blip>
          <a:stretch>
            <a:fillRect/>
          </a:stretch>
        </p:blipFill>
        <p:spPr>
          <a:xfrm>
            <a:off x="4456071" y="152400"/>
            <a:ext cx="3737896" cy="4838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ge64ee51d36_0_0"/>
          <p:cNvSpPr txBox="1"/>
          <p:nvPr>
            <p:ph type="title"/>
          </p:nvPr>
        </p:nvSpPr>
        <p:spPr>
          <a:xfrm>
            <a:off x="4669725" y="694550"/>
            <a:ext cx="3598200" cy="11955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200"/>
              <a:buNone/>
            </a:pPr>
            <a:r>
              <a:t/>
            </a:r>
            <a:endParaRPr sz="3200">
              <a:latin typeface="Archivo Black"/>
              <a:ea typeface="Archivo Black"/>
              <a:cs typeface="Archivo Black"/>
              <a:sym typeface="Archivo Black"/>
            </a:endParaRPr>
          </a:p>
        </p:txBody>
      </p:sp>
      <p:sp>
        <p:nvSpPr>
          <p:cNvPr id="72" name="Google Shape;72;ge64ee51d36_0_0"/>
          <p:cNvSpPr txBox="1"/>
          <p:nvPr>
            <p:ph idx="2" type="body"/>
          </p:nvPr>
        </p:nvSpPr>
        <p:spPr>
          <a:xfrm>
            <a:off x="4838525" y="520725"/>
            <a:ext cx="4062600" cy="3876900"/>
          </a:xfrm>
          <a:prstGeom prst="rect">
            <a:avLst/>
          </a:prstGeom>
          <a:noFill/>
          <a:ln>
            <a:noFill/>
          </a:ln>
        </p:spPr>
        <p:txBody>
          <a:bodyPr anchorCtr="0" anchor="ctr" bIns="91425" lIns="91425" spcFirstLastPara="1" rIns="91425" wrap="square" tIns="91425">
            <a:noAutofit/>
          </a:bodyPr>
          <a:lstStyle/>
          <a:p>
            <a:pPr indent="0" lvl="0" marL="457200" rtl="0" algn="l">
              <a:spcBef>
                <a:spcPts val="0"/>
              </a:spcBef>
              <a:spcAft>
                <a:spcPts val="0"/>
              </a:spcAft>
              <a:buNone/>
            </a:pPr>
            <a:r>
              <a:rPr b="1" lang="en-US" sz="1300">
                <a:solidFill>
                  <a:srgbClr val="073F87"/>
                </a:solidFill>
                <a:latin typeface="Archivo Black"/>
                <a:ea typeface="Archivo Black"/>
                <a:cs typeface="Archivo Black"/>
                <a:sym typeface="Archivo Black"/>
              </a:rPr>
              <a:t>Smoke</a:t>
            </a:r>
            <a:r>
              <a:rPr b="1" lang="en-US" sz="1300">
                <a:solidFill>
                  <a:srgbClr val="073F87"/>
                </a:solidFill>
                <a:latin typeface="Sanchez"/>
                <a:ea typeface="Sanchez"/>
                <a:cs typeface="Sanchez"/>
                <a:sym typeface="Sanchez"/>
              </a:rPr>
              <a:t> </a:t>
            </a:r>
            <a:r>
              <a:rPr b="1" lang="en-US" sz="1300">
                <a:solidFill>
                  <a:srgbClr val="073F87"/>
                </a:solidFill>
                <a:latin typeface="Sanchez"/>
                <a:ea typeface="Sanchez"/>
                <a:cs typeface="Sanchez"/>
                <a:sym typeface="Sanchez"/>
              </a:rPr>
              <a:t>- something that has been clouding your mind recently or </a:t>
            </a:r>
            <a:endParaRPr b="1" sz="1300">
              <a:solidFill>
                <a:srgbClr val="073F87"/>
              </a:solidFill>
              <a:latin typeface="Sanchez"/>
              <a:ea typeface="Sanchez"/>
              <a:cs typeface="Sanchez"/>
              <a:sym typeface="Sanchez"/>
            </a:endParaRPr>
          </a:p>
          <a:p>
            <a:pPr indent="0" lvl="0" marL="457200" rtl="0" algn="l">
              <a:spcBef>
                <a:spcPts val="0"/>
              </a:spcBef>
              <a:spcAft>
                <a:spcPts val="0"/>
              </a:spcAft>
              <a:buNone/>
            </a:pPr>
            <a:r>
              <a:rPr b="1" lang="en-US" sz="1300">
                <a:solidFill>
                  <a:srgbClr val="073F87"/>
                </a:solidFill>
                <a:latin typeface="Sanchez"/>
                <a:ea typeface="Sanchez"/>
                <a:cs typeface="Sanchez"/>
                <a:sym typeface="Sanchez"/>
              </a:rPr>
              <a:t>something that is not going so well</a:t>
            </a:r>
            <a:endParaRPr b="1" sz="1300">
              <a:solidFill>
                <a:srgbClr val="073F87"/>
              </a:solidFill>
              <a:latin typeface="Sanchez"/>
              <a:ea typeface="Sanchez"/>
              <a:cs typeface="Sanchez"/>
              <a:sym typeface="Sanchez"/>
            </a:endParaRPr>
          </a:p>
          <a:p>
            <a:pPr indent="0" lvl="0" marL="457200" rtl="0" algn="l">
              <a:spcBef>
                <a:spcPts val="0"/>
              </a:spcBef>
              <a:spcAft>
                <a:spcPts val="0"/>
              </a:spcAft>
              <a:buNone/>
            </a:pPr>
            <a:r>
              <a:t/>
            </a:r>
            <a:endParaRPr b="1" sz="1300">
              <a:solidFill>
                <a:srgbClr val="073F87"/>
              </a:solidFill>
              <a:latin typeface="Sanchez"/>
              <a:ea typeface="Sanchez"/>
              <a:cs typeface="Sanchez"/>
              <a:sym typeface="Sanchez"/>
            </a:endParaRPr>
          </a:p>
          <a:p>
            <a:pPr indent="0" lvl="0" marL="457200" rtl="0" algn="l">
              <a:spcBef>
                <a:spcPts val="0"/>
              </a:spcBef>
              <a:spcAft>
                <a:spcPts val="0"/>
              </a:spcAft>
              <a:buNone/>
            </a:pPr>
            <a:r>
              <a:rPr b="1" lang="en-US" sz="1300">
                <a:solidFill>
                  <a:srgbClr val="073F87"/>
                </a:solidFill>
                <a:latin typeface="Archivo Black"/>
                <a:ea typeface="Archivo Black"/>
                <a:cs typeface="Archivo Black"/>
                <a:sym typeface="Archivo Black"/>
              </a:rPr>
              <a:t>Spark</a:t>
            </a:r>
            <a:r>
              <a:rPr b="1" lang="en-US" sz="1300">
                <a:solidFill>
                  <a:srgbClr val="073F87"/>
                </a:solidFill>
                <a:latin typeface="Sanchez"/>
                <a:ea typeface="Sanchez"/>
                <a:cs typeface="Sanchez"/>
                <a:sym typeface="Sanchez"/>
              </a:rPr>
              <a:t> - something that you recently have become interested in</a:t>
            </a:r>
            <a:endParaRPr b="1" sz="1300">
              <a:solidFill>
                <a:srgbClr val="073F87"/>
              </a:solidFill>
              <a:latin typeface="Sanchez"/>
              <a:ea typeface="Sanchez"/>
              <a:cs typeface="Sanchez"/>
              <a:sym typeface="Sanchez"/>
            </a:endParaRPr>
          </a:p>
          <a:p>
            <a:pPr indent="0" lvl="0" marL="457200" rtl="0" algn="l">
              <a:spcBef>
                <a:spcPts val="0"/>
              </a:spcBef>
              <a:spcAft>
                <a:spcPts val="0"/>
              </a:spcAft>
              <a:buNone/>
            </a:pPr>
            <a:r>
              <a:t/>
            </a:r>
            <a:endParaRPr b="1" sz="1300">
              <a:solidFill>
                <a:srgbClr val="073F87"/>
              </a:solidFill>
              <a:latin typeface="Sanchez"/>
              <a:ea typeface="Sanchez"/>
              <a:cs typeface="Sanchez"/>
              <a:sym typeface="Sanchez"/>
            </a:endParaRPr>
          </a:p>
          <a:p>
            <a:pPr indent="0" lvl="0" marL="457200" rtl="0" algn="l">
              <a:spcBef>
                <a:spcPts val="0"/>
              </a:spcBef>
              <a:spcAft>
                <a:spcPts val="0"/>
              </a:spcAft>
              <a:buNone/>
            </a:pPr>
            <a:r>
              <a:rPr b="1" lang="en-US" sz="1300">
                <a:solidFill>
                  <a:srgbClr val="073F87"/>
                </a:solidFill>
                <a:latin typeface="Archivo Black"/>
                <a:ea typeface="Archivo Black"/>
                <a:cs typeface="Archivo Black"/>
                <a:sym typeface="Archivo Black"/>
              </a:rPr>
              <a:t>Fire</a:t>
            </a:r>
            <a:r>
              <a:rPr b="1" lang="en-US" sz="1300">
                <a:solidFill>
                  <a:srgbClr val="073F87"/>
                </a:solidFill>
                <a:latin typeface="Sanchez"/>
                <a:ea typeface="Sanchez"/>
                <a:cs typeface="Sanchez"/>
                <a:sym typeface="Sanchez"/>
              </a:rPr>
              <a:t> - something that has brought you joy for a long time</a:t>
            </a:r>
            <a:endParaRPr sz="2000">
              <a:solidFill>
                <a:srgbClr val="073F87"/>
              </a:solidFill>
              <a:latin typeface="Sanchez"/>
              <a:ea typeface="Sanchez"/>
              <a:cs typeface="Sanchez"/>
              <a:sym typeface="Sanchez"/>
            </a:endParaRPr>
          </a:p>
        </p:txBody>
      </p:sp>
      <p:sp>
        <p:nvSpPr>
          <p:cNvPr id="73" name="Google Shape;73;ge64ee51d36_0_0"/>
          <p:cNvSpPr txBox="1"/>
          <p:nvPr/>
        </p:nvSpPr>
        <p:spPr>
          <a:xfrm>
            <a:off x="249375" y="1126775"/>
            <a:ext cx="3996900" cy="441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lang="en-US" sz="3000">
                <a:solidFill>
                  <a:srgbClr val="FD5B63"/>
                </a:solidFill>
                <a:latin typeface="Archivo Black"/>
                <a:ea typeface="Archivo Black"/>
                <a:cs typeface="Archivo Black"/>
                <a:sym typeface="Archivo Black"/>
              </a:rPr>
              <a:t>smoke, spark, fire</a:t>
            </a:r>
            <a:endParaRPr b="0" i="0" sz="3000" u="none" cap="none" strike="noStrike">
              <a:solidFill>
                <a:srgbClr val="FD5B63"/>
              </a:solidFill>
              <a:latin typeface="Archivo Black"/>
              <a:ea typeface="Archivo Black"/>
              <a:cs typeface="Archivo Black"/>
              <a:sym typeface="Archivo Black"/>
            </a:endParaRPr>
          </a:p>
        </p:txBody>
      </p:sp>
      <p:pic>
        <p:nvPicPr>
          <p:cNvPr id="74" name="Google Shape;74;ge64ee51d36_0_0"/>
          <p:cNvPicPr preferRelativeResize="0"/>
          <p:nvPr/>
        </p:nvPicPr>
        <p:blipFill>
          <a:blip r:embed="rId3">
            <a:alphaModFix/>
          </a:blip>
          <a:stretch>
            <a:fillRect/>
          </a:stretch>
        </p:blipFill>
        <p:spPr>
          <a:xfrm>
            <a:off x="1293872" y="2251600"/>
            <a:ext cx="1907904" cy="19079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g8c8700a8f2_0_37"/>
          <p:cNvSpPr txBox="1"/>
          <p:nvPr>
            <p:ph idx="1" type="body"/>
          </p:nvPr>
        </p:nvSpPr>
        <p:spPr>
          <a:xfrm>
            <a:off x="311700" y="668100"/>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US" sz="3200">
                <a:solidFill>
                  <a:srgbClr val="FD5C64"/>
                </a:solidFill>
                <a:latin typeface="Archivo Black"/>
                <a:ea typeface="Archivo Black"/>
                <a:cs typeface="Archivo Black"/>
                <a:sym typeface="Archivo Black"/>
              </a:rPr>
              <a:t>why athletes’ minds matter?</a:t>
            </a:r>
            <a:endParaRPr sz="3200">
              <a:solidFill>
                <a:srgbClr val="FD5C64"/>
              </a:solidFill>
              <a:latin typeface="Archivo Black"/>
              <a:ea typeface="Archivo Black"/>
              <a:cs typeface="Archivo Black"/>
              <a:sym typeface="Archivo Black"/>
            </a:endParaRPr>
          </a:p>
          <a:p>
            <a:pPr indent="0" lvl="0" marL="0" rtl="0" algn="l">
              <a:lnSpc>
                <a:spcPct val="150000"/>
              </a:lnSpc>
              <a:spcBef>
                <a:spcPts val="0"/>
              </a:spcBef>
              <a:spcAft>
                <a:spcPts val="0"/>
              </a:spcAft>
              <a:buNone/>
            </a:pPr>
            <a:r>
              <a:t/>
            </a:r>
            <a:endParaRPr sz="1100">
              <a:solidFill>
                <a:srgbClr val="073F87"/>
              </a:solidFill>
              <a:highlight>
                <a:srgbClr val="FFFFFF"/>
              </a:highlight>
              <a:latin typeface="Archivo Black"/>
              <a:ea typeface="Archivo Black"/>
              <a:cs typeface="Archivo Black"/>
              <a:sym typeface="Archivo Black"/>
            </a:endParaRPr>
          </a:p>
          <a:p>
            <a:pPr indent="0" lvl="0" marL="0" rtl="0" algn="l">
              <a:lnSpc>
                <a:spcPct val="150000"/>
              </a:lnSpc>
              <a:spcBef>
                <a:spcPts val="0"/>
              </a:spcBef>
              <a:spcAft>
                <a:spcPts val="0"/>
              </a:spcAft>
              <a:buNone/>
            </a:pPr>
            <a:r>
              <a:rPr lang="en-US" sz="1100">
                <a:solidFill>
                  <a:srgbClr val="073F87"/>
                </a:solidFill>
                <a:highlight>
                  <a:srgbClr val="FFFFFF"/>
                </a:highlight>
                <a:latin typeface="Archivo Black"/>
                <a:ea typeface="Archivo Black"/>
                <a:cs typeface="Archivo Black"/>
                <a:sym typeface="Archivo Black"/>
              </a:rPr>
              <a:t>*</a:t>
            </a:r>
            <a:r>
              <a:rPr lang="en-US" sz="1400">
                <a:solidFill>
                  <a:srgbClr val="073F87"/>
                </a:solidFill>
                <a:highlight>
                  <a:srgbClr val="FFFFFF"/>
                </a:highlight>
                <a:latin typeface="Archivo Black"/>
                <a:ea typeface="Archivo Black"/>
                <a:cs typeface="Archivo Black"/>
                <a:sym typeface="Archivo Black"/>
              </a:rPr>
              <a:t>A 2015 study </a:t>
            </a:r>
            <a:r>
              <a:rPr lang="en-US" sz="1200">
                <a:solidFill>
                  <a:srgbClr val="073F87"/>
                </a:solidFill>
                <a:highlight>
                  <a:srgbClr val="FFFFFF"/>
                </a:highlight>
                <a:latin typeface="Sanchez"/>
                <a:ea typeface="Sanchez"/>
                <a:cs typeface="Sanchez"/>
                <a:sym typeface="Sanchez"/>
              </a:rPr>
              <a:t>demonstrates that student athletes report </a:t>
            </a:r>
            <a:r>
              <a:rPr lang="en-US" sz="1200">
                <a:solidFill>
                  <a:srgbClr val="FD5B66"/>
                </a:solidFill>
                <a:highlight>
                  <a:srgbClr val="FFFFFF"/>
                </a:highlight>
                <a:latin typeface="Sanchez"/>
                <a:ea typeface="Sanchez"/>
                <a:cs typeface="Sanchez"/>
                <a:sym typeface="Sanchez"/>
              </a:rPr>
              <a:t>higher levels of negative emotional states</a:t>
            </a:r>
            <a:r>
              <a:rPr lang="en-US" sz="1200">
                <a:solidFill>
                  <a:srgbClr val="073F87"/>
                </a:solidFill>
                <a:highlight>
                  <a:srgbClr val="FFFFFF"/>
                </a:highlight>
                <a:latin typeface="Sanchez"/>
                <a:ea typeface="Sanchez"/>
                <a:cs typeface="Sanchez"/>
                <a:sym typeface="Sanchez"/>
              </a:rPr>
              <a:t> than non-student athlete adolescents (</a:t>
            </a:r>
            <a:r>
              <a:rPr lang="en-US" sz="1200" u="sng">
                <a:solidFill>
                  <a:srgbClr val="1155CC"/>
                </a:solidFill>
                <a:highlight>
                  <a:srgbClr val="FFFFFF"/>
                </a:highlight>
                <a:latin typeface="Sanchez"/>
                <a:ea typeface="Sanchez"/>
                <a:cs typeface="Sanchez"/>
                <a:sym typeface="Sanchez"/>
                <a:hlinkClick r:id="rId3">
                  <a:extLst>
                    <a:ext uri="{A12FA001-AC4F-418D-AE19-62706E023703}">
                      <ahyp:hlinkClr val="tx"/>
                    </a:ext>
                  </a:extLst>
                </a:hlinkClick>
              </a:rPr>
              <a:t>The Atlantic, 2019</a:t>
            </a:r>
            <a:r>
              <a:rPr lang="en-US" sz="1200">
                <a:solidFill>
                  <a:srgbClr val="073F87"/>
                </a:solidFill>
                <a:highlight>
                  <a:srgbClr val="FFFFFF"/>
                </a:highlight>
                <a:latin typeface="Sanchez"/>
                <a:ea typeface="Sanchez"/>
                <a:cs typeface="Sanchez"/>
                <a:sym typeface="Sanchez"/>
              </a:rPr>
              <a:t>).</a:t>
            </a:r>
            <a:endParaRPr sz="1200">
              <a:solidFill>
                <a:srgbClr val="073F87"/>
              </a:solidFill>
              <a:highlight>
                <a:srgbClr val="FFFFFF"/>
              </a:highlight>
              <a:latin typeface="Sanchez"/>
              <a:ea typeface="Sanchez"/>
              <a:cs typeface="Sanchez"/>
              <a:sym typeface="Sanchez"/>
            </a:endParaRPr>
          </a:p>
          <a:p>
            <a:pPr indent="0" lvl="0" marL="0" rtl="0" algn="l">
              <a:lnSpc>
                <a:spcPct val="150000"/>
              </a:lnSpc>
              <a:spcBef>
                <a:spcPts val="0"/>
              </a:spcBef>
              <a:spcAft>
                <a:spcPts val="0"/>
              </a:spcAft>
              <a:buNone/>
            </a:pPr>
            <a:r>
              <a:rPr lang="en-US" sz="1200">
                <a:solidFill>
                  <a:srgbClr val="073F87"/>
                </a:solidFill>
                <a:highlight>
                  <a:srgbClr val="FFFFFF"/>
                </a:highlight>
                <a:latin typeface="Archivo Black"/>
                <a:ea typeface="Archivo Black"/>
                <a:cs typeface="Archivo Black"/>
                <a:sym typeface="Archivo Black"/>
              </a:rPr>
              <a:t>*</a:t>
            </a:r>
            <a:r>
              <a:rPr lang="en-US" sz="1400">
                <a:solidFill>
                  <a:srgbClr val="073F87"/>
                </a:solidFill>
                <a:highlight>
                  <a:srgbClr val="FFFFFF"/>
                </a:highlight>
                <a:latin typeface="Archivo Black"/>
                <a:ea typeface="Archivo Black"/>
                <a:cs typeface="Archivo Black"/>
                <a:sym typeface="Archivo Black"/>
              </a:rPr>
              <a:t>With 1 in 5 teenagers</a:t>
            </a:r>
            <a:r>
              <a:rPr lang="en-US" sz="1200">
                <a:solidFill>
                  <a:srgbClr val="073F87"/>
                </a:solidFill>
                <a:highlight>
                  <a:srgbClr val="FFFFFF"/>
                </a:highlight>
                <a:latin typeface="Sanchez"/>
                <a:ea typeface="Sanchez"/>
                <a:cs typeface="Sanchez"/>
                <a:sym typeface="Sanchez"/>
              </a:rPr>
              <a:t> living with mental health concerns, studies show that injuries, emotional stress, and physical strain put high school athletes at </a:t>
            </a:r>
            <a:r>
              <a:rPr lang="en-US" sz="1200">
                <a:solidFill>
                  <a:srgbClr val="FD5B66"/>
                </a:solidFill>
                <a:highlight>
                  <a:srgbClr val="FFFFFF"/>
                </a:highlight>
                <a:latin typeface="Sanchez"/>
                <a:ea typeface="Sanchez"/>
                <a:cs typeface="Sanchez"/>
                <a:sym typeface="Sanchez"/>
              </a:rPr>
              <a:t>higher risk for anxiety, depression, and suicidal ideation</a:t>
            </a:r>
            <a:r>
              <a:rPr lang="en-US" sz="1200">
                <a:solidFill>
                  <a:srgbClr val="073F87"/>
                </a:solidFill>
                <a:highlight>
                  <a:srgbClr val="FFFFFF"/>
                </a:highlight>
                <a:latin typeface="Sanchez"/>
                <a:ea typeface="Sanchez"/>
                <a:cs typeface="Sanchez"/>
                <a:sym typeface="Sanchez"/>
              </a:rPr>
              <a:t> than their non-athlete peers (</a:t>
            </a:r>
            <a:r>
              <a:rPr lang="en-US" sz="1200" u="sng">
                <a:solidFill>
                  <a:srgbClr val="1155CC"/>
                </a:solidFill>
                <a:highlight>
                  <a:srgbClr val="FFFFFF"/>
                </a:highlight>
                <a:latin typeface="Sanchez"/>
                <a:ea typeface="Sanchez"/>
                <a:cs typeface="Sanchez"/>
                <a:sym typeface="Sanchez"/>
                <a:hlinkClick r:id="rId4">
                  <a:extLst>
                    <a:ext uri="{A12FA001-AC4F-418D-AE19-62706E023703}">
                      <ahyp:hlinkClr val="tx"/>
                    </a:ext>
                  </a:extLst>
                </a:hlinkClick>
              </a:rPr>
              <a:t>Ohio University, 2020</a:t>
            </a:r>
            <a:r>
              <a:rPr lang="en-US" sz="1200">
                <a:solidFill>
                  <a:srgbClr val="073F87"/>
                </a:solidFill>
                <a:highlight>
                  <a:srgbClr val="FFFFFF"/>
                </a:highlight>
                <a:latin typeface="Sanchez"/>
                <a:ea typeface="Sanchez"/>
                <a:cs typeface="Sanchez"/>
                <a:sym typeface="Sanchez"/>
              </a:rPr>
              <a:t>).</a:t>
            </a:r>
            <a:endParaRPr sz="1200">
              <a:solidFill>
                <a:srgbClr val="073F87"/>
              </a:solidFill>
              <a:highlight>
                <a:srgbClr val="FFFFFF"/>
              </a:highlight>
              <a:latin typeface="Sanchez"/>
              <a:ea typeface="Sanchez"/>
              <a:cs typeface="Sanchez"/>
              <a:sym typeface="Sanchez"/>
            </a:endParaRPr>
          </a:p>
          <a:p>
            <a:pPr indent="0" lvl="0" marL="0" rtl="0" algn="l">
              <a:spcBef>
                <a:spcPts val="0"/>
              </a:spcBef>
              <a:spcAft>
                <a:spcPts val="0"/>
              </a:spcAft>
              <a:buNone/>
            </a:pPr>
            <a:r>
              <a:rPr lang="en-US" sz="1200">
                <a:solidFill>
                  <a:srgbClr val="073F87"/>
                </a:solidFill>
                <a:latin typeface="Archivo Black"/>
                <a:ea typeface="Archivo Black"/>
                <a:cs typeface="Archivo Black"/>
                <a:sym typeface="Archivo Black"/>
              </a:rPr>
              <a:t>*</a:t>
            </a:r>
            <a:r>
              <a:rPr lang="en-US" sz="1400">
                <a:solidFill>
                  <a:srgbClr val="073F87"/>
                </a:solidFill>
                <a:highlight>
                  <a:srgbClr val="FFFFFF"/>
                </a:highlight>
                <a:latin typeface="Archivo Black"/>
                <a:ea typeface="Archivo Black"/>
                <a:cs typeface="Archivo Black"/>
                <a:sym typeface="Archivo Black"/>
              </a:rPr>
              <a:t>Among professional athletes,</a:t>
            </a:r>
            <a:r>
              <a:rPr lang="en-US" sz="1400">
                <a:solidFill>
                  <a:srgbClr val="073F87"/>
                </a:solidFill>
                <a:highlight>
                  <a:srgbClr val="FFFFFF"/>
                </a:highlight>
                <a:latin typeface="Sanchez"/>
                <a:ea typeface="Sanchez"/>
                <a:cs typeface="Sanchez"/>
                <a:sym typeface="Sanchez"/>
              </a:rPr>
              <a:t> </a:t>
            </a:r>
            <a:r>
              <a:rPr lang="en-US" sz="1200">
                <a:solidFill>
                  <a:srgbClr val="073F87"/>
                </a:solidFill>
                <a:highlight>
                  <a:srgbClr val="FFFFFF"/>
                </a:highlight>
                <a:latin typeface="Sanchez"/>
                <a:ea typeface="Sanchez"/>
                <a:cs typeface="Sanchez"/>
                <a:sym typeface="Sanchez"/>
              </a:rPr>
              <a:t>data shows that up to </a:t>
            </a:r>
            <a:r>
              <a:rPr lang="en-US" sz="1200">
                <a:solidFill>
                  <a:srgbClr val="FD5B66"/>
                </a:solidFill>
                <a:highlight>
                  <a:srgbClr val="FFFFFF"/>
                </a:highlight>
                <a:latin typeface="Sanchez"/>
                <a:ea typeface="Sanchez"/>
                <a:cs typeface="Sanchez"/>
                <a:sym typeface="Sanchez"/>
              </a:rPr>
              <a:t>35% of elite athletes experience a mental health crisis</a:t>
            </a:r>
            <a:r>
              <a:rPr lang="en-US" sz="1200">
                <a:solidFill>
                  <a:srgbClr val="073F87"/>
                </a:solidFill>
                <a:highlight>
                  <a:srgbClr val="FFFFFF"/>
                </a:highlight>
                <a:latin typeface="Sanchez"/>
                <a:ea typeface="Sanchez"/>
                <a:cs typeface="Sanchez"/>
                <a:sym typeface="Sanchez"/>
              </a:rPr>
              <a:t> which may manifest as stress, eating disorders, burnout, or depression and anxiety (</a:t>
            </a:r>
            <a:r>
              <a:rPr lang="en-US" sz="1200" u="sng">
                <a:solidFill>
                  <a:srgbClr val="1155CC"/>
                </a:solidFill>
                <a:highlight>
                  <a:srgbClr val="FFFFFF"/>
                </a:highlight>
                <a:latin typeface="Sanchez"/>
                <a:ea typeface="Sanchez"/>
                <a:cs typeface="Sanchez"/>
                <a:sym typeface="Sanchez"/>
                <a:hlinkClick r:id="rId5">
                  <a:extLst>
                    <a:ext uri="{A12FA001-AC4F-418D-AE19-62706E023703}">
                      <ahyp:hlinkClr val="tx"/>
                    </a:ext>
                  </a:extLst>
                </a:hlinkClick>
              </a:rPr>
              <a:t>Athletes for Hope, 2021</a:t>
            </a:r>
            <a:r>
              <a:rPr lang="en-US" sz="1200">
                <a:solidFill>
                  <a:srgbClr val="073F87"/>
                </a:solidFill>
                <a:highlight>
                  <a:srgbClr val="FFFFFF"/>
                </a:highlight>
                <a:latin typeface="Sanchez"/>
                <a:ea typeface="Sanchez"/>
                <a:cs typeface="Sanchez"/>
                <a:sym typeface="Sanchez"/>
              </a:rPr>
              <a:t>).</a:t>
            </a:r>
            <a:endParaRPr sz="2300">
              <a:solidFill>
                <a:srgbClr val="FD5C64"/>
              </a:solidFill>
              <a:latin typeface="Archivo Black"/>
              <a:ea typeface="Archivo Black"/>
              <a:cs typeface="Archivo Black"/>
              <a:sym typeface="Archivo Black"/>
            </a:endParaRPr>
          </a:p>
          <a:p>
            <a:pPr indent="0" lvl="0" marL="0" rtl="0" algn="l">
              <a:lnSpc>
                <a:spcPct val="115000"/>
              </a:lnSpc>
              <a:spcBef>
                <a:spcPts val="1600"/>
              </a:spcBef>
              <a:spcAft>
                <a:spcPts val="0"/>
              </a:spcAft>
              <a:buSzPts val="1800"/>
              <a:buNone/>
            </a:pPr>
            <a:r>
              <a:t/>
            </a:r>
            <a:endParaRPr>
              <a:solidFill>
                <a:srgbClr val="FD5C64"/>
              </a:solidFill>
              <a:latin typeface="Archivo Black"/>
              <a:ea typeface="Archivo Black"/>
              <a:cs typeface="Archivo Black"/>
              <a:sym typeface="Archivo Black"/>
            </a:endParaRPr>
          </a:p>
        </p:txBody>
      </p:sp>
      <p:pic>
        <p:nvPicPr>
          <p:cNvPr id="80" name="Google Shape;80;g8c8700a8f2_0_37"/>
          <p:cNvPicPr preferRelativeResize="0"/>
          <p:nvPr/>
        </p:nvPicPr>
        <p:blipFill>
          <a:blip r:embed="rId6">
            <a:alphaModFix/>
          </a:blip>
          <a:stretch>
            <a:fillRect/>
          </a:stretch>
        </p:blipFill>
        <p:spPr>
          <a:xfrm>
            <a:off x="7531976" y="124801"/>
            <a:ext cx="1475174" cy="14751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7"/>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b="0" lang="en-US">
                <a:latin typeface="Archivo Black"/>
                <a:ea typeface="Archivo Black"/>
                <a:cs typeface="Archivo Black"/>
                <a:sym typeface="Archivo Black"/>
              </a:rPr>
              <a:t>campaign goals</a:t>
            </a:r>
            <a:endParaRPr b="0">
              <a:latin typeface="Archivo Black"/>
              <a:ea typeface="Archivo Black"/>
              <a:cs typeface="Archivo Black"/>
              <a:sym typeface="Archivo Black"/>
            </a:endParaRPr>
          </a:p>
        </p:txBody>
      </p:sp>
      <p:sp>
        <p:nvSpPr>
          <p:cNvPr id="86" name="Google Shape;86;p7"/>
          <p:cNvSpPr txBox="1"/>
          <p:nvPr>
            <p:ph idx="1" type="body"/>
          </p:nvPr>
        </p:nvSpPr>
        <p:spPr>
          <a:xfrm>
            <a:off x="311700" y="1356800"/>
            <a:ext cx="8520600" cy="34164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rgbClr val="073F87"/>
              </a:buClr>
              <a:buSzPts val="1600"/>
              <a:buFont typeface="Sanchez"/>
              <a:buChar char="●"/>
            </a:pPr>
            <a:r>
              <a:rPr lang="en-US" sz="1600">
                <a:solidFill>
                  <a:srgbClr val="073F87"/>
                </a:solidFill>
                <a:latin typeface="Sanchez"/>
                <a:ea typeface="Sanchez"/>
                <a:cs typeface="Sanchez"/>
                <a:sym typeface="Sanchez"/>
              </a:rPr>
              <a:t>Educate coaches and athletes about the connection between mental and physical health</a:t>
            </a:r>
            <a:endParaRPr sz="1600">
              <a:solidFill>
                <a:srgbClr val="073F87"/>
              </a:solidFill>
              <a:latin typeface="Sanchez"/>
              <a:ea typeface="Sanchez"/>
              <a:cs typeface="Sanchez"/>
              <a:sym typeface="Sanchez"/>
            </a:endParaRPr>
          </a:p>
          <a:p>
            <a:pPr indent="-330200" lvl="0" marL="457200" rtl="0" algn="l">
              <a:spcBef>
                <a:spcPts val="0"/>
              </a:spcBef>
              <a:spcAft>
                <a:spcPts val="0"/>
              </a:spcAft>
              <a:buClr>
                <a:srgbClr val="073F87"/>
              </a:buClr>
              <a:buSzPts val="1600"/>
              <a:buFont typeface="Sanchez"/>
              <a:buChar char="●"/>
            </a:pPr>
            <a:r>
              <a:rPr lang="en-US" sz="1600">
                <a:solidFill>
                  <a:srgbClr val="073F87"/>
                </a:solidFill>
                <a:latin typeface="Sanchez"/>
                <a:ea typeface="Sanchez"/>
                <a:cs typeface="Sanchez"/>
                <a:sym typeface="Sanchez"/>
              </a:rPr>
              <a:t>Reduce the stigma around mental health amongst athletes</a:t>
            </a:r>
            <a:endParaRPr sz="1600">
              <a:solidFill>
                <a:srgbClr val="073F87"/>
              </a:solidFill>
              <a:latin typeface="Sanchez"/>
              <a:ea typeface="Sanchez"/>
              <a:cs typeface="Sanchez"/>
              <a:sym typeface="Sanchez"/>
            </a:endParaRPr>
          </a:p>
          <a:p>
            <a:pPr indent="-330200" lvl="0" marL="457200" rtl="0" algn="l">
              <a:spcBef>
                <a:spcPts val="0"/>
              </a:spcBef>
              <a:spcAft>
                <a:spcPts val="0"/>
              </a:spcAft>
              <a:buClr>
                <a:srgbClr val="073F87"/>
              </a:buClr>
              <a:buSzPts val="1600"/>
              <a:buFont typeface="Sanchez"/>
              <a:buChar char="●"/>
            </a:pPr>
            <a:r>
              <a:rPr lang="en-US" sz="1600">
                <a:solidFill>
                  <a:srgbClr val="073F87"/>
                </a:solidFill>
                <a:latin typeface="Sanchez"/>
                <a:ea typeface="Sanchez"/>
                <a:cs typeface="Sanchez"/>
                <a:sym typeface="Sanchez"/>
              </a:rPr>
              <a:t>Provide mental health resources and activities to coaches and captains</a:t>
            </a:r>
            <a:endParaRPr sz="1600">
              <a:solidFill>
                <a:srgbClr val="073F87"/>
              </a:solidFill>
              <a:latin typeface="Sanchez"/>
              <a:ea typeface="Sanchez"/>
              <a:cs typeface="Sanchez"/>
              <a:sym typeface="Sanchez"/>
            </a:endParaRPr>
          </a:p>
          <a:p>
            <a:pPr indent="-330200" lvl="0" marL="457200" rtl="0" algn="l">
              <a:spcBef>
                <a:spcPts val="0"/>
              </a:spcBef>
              <a:spcAft>
                <a:spcPts val="0"/>
              </a:spcAft>
              <a:buClr>
                <a:srgbClr val="073F87"/>
              </a:buClr>
              <a:buSzPts val="1600"/>
              <a:buFont typeface="Sanchez"/>
              <a:buChar char="●"/>
            </a:pPr>
            <a:r>
              <a:rPr lang="en-US" sz="1600">
                <a:solidFill>
                  <a:srgbClr val="073F87"/>
                </a:solidFill>
                <a:latin typeface="Sanchez"/>
                <a:ea typeface="Sanchez"/>
                <a:cs typeface="Sanchez"/>
                <a:sym typeface="Sanchez"/>
              </a:rPr>
              <a:t>Foster inclusivity on athletic teams</a:t>
            </a:r>
            <a:endParaRPr sz="2200">
              <a:solidFill>
                <a:srgbClr val="073F87"/>
              </a:solidFill>
              <a:latin typeface="Sanchez"/>
              <a:ea typeface="Sanchez"/>
              <a:cs typeface="Sanchez"/>
              <a:sym typeface="Sanchez"/>
            </a:endParaRPr>
          </a:p>
        </p:txBody>
      </p:sp>
      <p:pic>
        <p:nvPicPr>
          <p:cNvPr id="87" name="Google Shape;87;p7"/>
          <p:cNvPicPr preferRelativeResize="0"/>
          <p:nvPr/>
        </p:nvPicPr>
        <p:blipFill>
          <a:blip r:embed="rId3">
            <a:alphaModFix/>
          </a:blip>
          <a:stretch>
            <a:fillRect/>
          </a:stretch>
        </p:blipFill>
        <p:spPr>
          <a:xfrm>
            <a:off x="7531976" y="124801"/>
            <a:ext cx="1475174" cy="1475174"/>
          </a:xfrm>
          <a:prstGeom prst="rect">
            <a:avLst/>
          </a:prstGeom>
          <a:noFill/>
          <a:ln>
            <a:noFill/>
          </a:ln>
        </p:spPr>
      </p:pic>
      <p:pic>
        <p:nvPicPr>
          <p:cNvPr id="88" name="Google Shape;88;p7"/>
          <p:cNvPicPr preferRelativeResize="0"/>
          <p:nvPr/>
        </p:nvPicPr>
        <p:blipFill>
          <a:blip r:embed="rId4">
            <a:alphaModFix/>
          </a:blip>
          <a:stretch>
            <a:fillRect/>
          </a:stretch>
        </p:blipFill>
        <p:spPr>
          <a:xfrm>
            <a:off x="2687625" y="2828125"/>
            <a:ext cx="3768749" cy="21199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F87"/>
        </a:solidFill>
      </p:bgPr>
    </p:bg>
    <p:spTree>
      <p:nvGrpSpPr>
        <p:cNvPr id="92" name="Shape 92"/>
        <p:cNvGrpSpPr/>
        <p:nvPr/>
      </p:nvGrpSpPr>
      <p:grpSpPr>
        <a:xfrm>
          <a:off x="0" y="0"/>
          <a:ext cx="0" cy="0"/>
          <a:chOff x="0" y="0"/>
          <a:chExt cx="0" cy="0"/>
        </a:xfrm>
      </p:grpSpPr>
      <p:sp>
        <p:nvSpPr>
          <p:cNvPr id="93" name="Google Shape;93;p8"/>
          <p:cNvSpPr txBox="1"/>
          <p:nvPr>
            <p:ph type="title"/>
          </p:nvPr>
        </p:nvSpPr>
        <p:spPr>
          <a:xfrm>
            <a:off x="311700" y="801825"/>
            <a:ext cx="8520600" cy="626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200"/>
              <a:buNone/>
            </a:pPr>
            <a:r>
              <a:rPr b="0" lang="en-US" sz="3600">
                <a:latin typeface="Archivo Black"/>
                <a:ea typeface="Archivo Black"/>
                <a:cs typeface="Archivo Black"/>
                <a:sym typeface="Archivo Black"/>
              </a:rPr>
              <a:t>coach’s role</a:t>
            </a:r>
            <a:endParaRPr b="0" sz="3600">
              <a:latin typeface="Archivo Black"/>
              <a:ea typeface="Archivo Black"/>
              <a:cs typeface="Archivo Black"/>
              <a:sym typeface="Archivo Black"/>
            </a:endParaRPr>
          </a:p>
        </p:txBody>
      </p:sp>
      <p:pic>
        <p:nvPicPr>
          <p:cNvPr id="94" name="Google Shape;94;p8"/>
          <p:cNvPicPr preferRelativeResize="0"/>
          <p:nvPr/>
        </p:nvPicPr>
        <p:blipFill>
          <a:blip r:embed="rId3">
            <a:alphaModFix/>
          </a:blip>
          <a:stretch>
            <a:fillRect/>
          </a:stretch>
        </p:blipFill>
        <p:spPr>
          <a:xfrm>
            <a:off x="71075" y="1380363"/>
            <a:ext cx="2886650" cy="2886650"/>
          </a:xfrm>
          <a:prstGeom prst="rect">
            <a:avLst/>
          </a:prstGeom>
          <a:noFill/>
          <a:ln>
            <a:noFill/>
          </a:ln>
        </p:spPr>
      </p:pic>
      <p:pic>
        <p:nvPicPr>
          <p:cNvPr id="95" name="Google Shape;95;p8"/>
          <p:cNvPicPr preferRelativeResize="0"/>
          <p:nvPr/>
        </p:nvPicPr>
        <p:blipFill>
          <a:blip r:embed="rId4">
            <a:alphaModFix/>
          </a:blip>
          <a:stretch>
            <a:fillRect/>
          </a:stretch>
        </p:blipFill>
        <p:spPr>
          <a:xfrm>
            <a:off x="3014088" y="1849975"/>
            <a:ext cx="3115825" cy="3115825"/>
          </a:xfrm>
          <a:prstGeom prst="rect">
            <a:avLst/>
          </a:prstGeom>
          <a:noFill/>
          <a:ln>
            <a:noFill/>
          </a:ln>
        </p:spPr>
      </p:pic>
      <p:pic>
        <p:nvPicPr>
          <p:cNvPr id="96" name="Google Shape;96;p8"/>
          <p:cNvPicPr preferRelativeResize="0"/>
          <p:nvPr/>
        </p:nvPicPr>
        <p:blipFill>
          <a:blip r:embed="rId5">
            <a:alphaModFix/>
          </a:blip>
          <a:stretch>
            <a:fillRect/>
          </a:stretch>
        </p:blipFill>
        <p:spPr>
          <a:xfrm>
            <a:off x="6106525" y="1304950"/>
            <a:ext cx="3037475" cy="30374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5B63"/>
        </a:solidFill>
      </p:bgPr>
    </p:bg>
    <p:spTree>
      <p:nvGrpSpPr>
        <p:cNvPr id="100" name="Shape 100"/>
        <p:cNvGrpSpPr/>
        <p:nvPr/>
      </p:nvGrpSpPr>
      <p:grpSpPr>
        <a:xfrm>
          <a:off x="0" y="0"/>
          <a:ext cx="0" cy="0"/>
          <a:chOff x="0" y="0"/>
          <a:chExt cx="0" cy="0"/>
        </a:xfrm>
      </p:grpSpPr>
      <p:sp>
        <p:nvSpPr>
          <p:cNvPr id="101" name="Google Shape;101;p9"/>
          <p:cNvSpPr txBox="1"/>
          <p:nvPr>
            <p:ph type="title"/>
          </p:nvPr>
        </p:nvSpPr>
        <p:spPr>
          <a:xfrm>
            <a:off x="249500" y="7219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200"/>
              <a:buNone/>
            </a:pPr>
            <a:r>
              <a:rPr b="0" lang="en-US" sz="3600">
                <a:solidFill>
                  <a:srgbClr val="073F87"/>
                </a:solidFill>
                <a:latin typeface="Archivo Black"/>
                <a:ea typeface="Archivo Black"/>
                <a:cs typeface="Archivo Black"/>
                <a:sym typeface="Archivo Black"/>
              </a:rPr>
              <a:t>captain’s role</a:t>
            </a:r>
            <a:endParaRPr b="0" sz="3600">
              <a:solidFill>
                <a:srgbClr val="073F87"/>
              </a:solidFill>
              <a:latin typeface="Archivo Black"/>
              <a:ea typeface="Archivo Black"/>
              <a:cs typeface="Archivo Black"/>
              <a:sym typeface="Archivo Black"/>
            </a:endParaRPr>
          </a:p>
        </p:txBody>
      </p:sp>
      <p:pic>
        <p:nvPicPr>
          <p:cNvPr id="102" name="Google Shape;102;p9"/>
          <p:cNvPicPr preferRelativeResize="0"/>
          <p:nvPr/>
        </p:nvPicPr>
        <p:blipFill>
          <a:blip r:embed="rId3">
            <a:alphaModFix/>
          </a:blip>
          <a:stretch>
            <a:fillRect/>
          </a:stretch>
        </p:blipFill>
        <p:spPr>
          <a:xfrm>
            <a:off x="136175" y="1412375"/>
            <a:ext cx="2844925" cy="2844925"/>
          </a:xfrm>
          <a:prstGeom prst="rect">
            <a:avLst/>
          </a:prstGeom>
          <a:noFill/>
          <a:ln>
            <a:noFill/>
          </a:ln>
        </p:spPr>
      </p:pic>
      <p:pic>
        <p:nvPicPr>
          <p:cNvPr id="103" name="Google Shape;103;p9"/>
          <p:cNvPicPr preferRelativeResize="0"/>
          <p:nvPr/>
        </p:nvPicPr>
        <p:blipFill>
          <a:blip r:embed="rId4">
            <a:alphaModFix/>
          </a:blip>
          <a:stretch>
            <a:fillRect/>
          </a:stretch>
        </p:blipFill>
        <p:spPr>
          <a:xfrm>
            <a:off x="6053925" y="1234750"/>
            <a:ext cx="3090075" cy="3090075"/>
          </a:xfrm>
          <a:prstGeom prst="rect">
            <a:avLst/>
          </a:prstGeom>
          <a:noFill/>
          <a:ln>
            <a:noFill/>
          </a:ln>
        </p:spPr>
      </p:pic>
      <p:pic>
        <p:nvPicPr>
          <p:cNvPr id="104" name="Google Shape;104;p9"/>
          <p:cNvPicPr preferRelativeResize="0"/>
          <p:nvPr/>
        </p:nvPicPr>
        <p:blipFill>
          <a:blip r:embed="rId5">
            <a:alphaModFix/>
          </a:blip>
          <a:stretch>
            <a:fillRect/>
          </a:stretch>
        </p:blipFill>
        <p:spPr>
          <a:xfrm>
            <a:off x="2925976" y="1975850"/>
            <a:ext cx="3167650" cy="31676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Lauren Anderson</dc:creator>
</cp:coreProperties>
</file>